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7" r:id="rId19"/>
    <p:sldId id="274" r:id="rId20"/>
    <p:sldId id="275" r:id="rId21"/>
  </p:sldIdLst>
  <p:sldSz cx="9144000" cy="5143500" type="screen16x9"/>
  <p:notesSz cx="6858000" cy="9144000"/>
  <p:embeddedFontLst>
    <p:embeddedFont>
      <p:font typeface="Nunito" pitchFamily="2" charset="77"/>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208"/>
    <p:restoredTop sz="94661"/>
  </p:normalViewPr>
  <p:slideViewPr>
    <p:cSldViewPr snapToGrid="0">
      <p:cViewPr varScale="1">
        <p:scale>
          <a:sx n="150" d="100"/>
          <a:sy n="150" d="100"/>
        </p:scale>
        <p:origin x="176"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311421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8f0f0bca14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8f0f0bca1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f0f0bca14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f0f0bca14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8e59bd9c5e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8e59bd9c5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8f698ba0ac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8f698ba0a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8e59bd9c5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8e59bd9c5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8e59bd9c5e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8e59bd9c5e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8e59bd9c5e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8e59bd9c5e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8e59bd9c5e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8e59bd9c5e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8f6485a506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8f6485a506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86cd49983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86cd49983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8e36bd782a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8e36bd782a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8e36bd782a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8e36bd782a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e36bd782a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e36bd782a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86cbc8859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86cbc8859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6cbc8859b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86cbc8859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86cbc8859b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86cbc8859b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86cbc8859b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86cbc8859b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6cbc8859b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86cbc8859b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641934" y="3597500"/>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Google Shape;13;p2"/>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039650"/>
            <a:ext cx="8520600" cy="21063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p:nvPr/>
        </p:nvSpPr>
        <p:spPr>
          <a:xfrm>
            <a:off x="1412500" y="2148475"/>
            <a:ext cx="6715500" cy="148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solidFill>
                  <a:schemeClr val="lt1"/>
                </a:solidFill>
                <a:latin typeface="Nunito"/>
                <a:ea typeface="Nunito"/>
                <a:cs typeface="Nunito"/>
                <a:sym typeface="Nunito"/>
              </a:rPr>
              <a:t>The Sponsors’ Guide to Science Fair Procedures</a:t>
            </a:r>
            <a:endParaRPr sz="4800" dirty="0">
              <a:solidFill>
                <a:schemeClr val="lt1"/>
              </a:solidFill>
              <a:latin typeface="Nunito"/>
              <a:ea typeface="Nunito"/>
              <a:cs typeface="Nunito"/>
              <a:sym typeface="Nunito"/>
            </a:endParaRPr>
          </a:p>
        </p:txBody>
      </p:sp>
      <p:sp>
        <p:nvSpPr>
          <p:cNvPr id="60" name="Google Shape;60;p13"/>
          <p:cNvSpPr txBox="1"/>
          <p:nvPr/>
        </p:nvSpPr>
        <p:spPr>
          <a:xfrm>
            <a:off x="798425" y="4125250"/>
            <a:ext cx="2851500" cy="532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chemeClr val="lt1"/>
                </a:solidFill>
                <a:latin typeface="Nunito"/>
                <a:ea typeface="Nunito"/>
                <a:cs typeface="Nunito"/>
                <a:sym typeface="Nunito"/>
              </a:rPr>
              <a:t>September 2023</a:t>
            </a:r>
            <a:endParaRPr sz="2400" dirty="0">
              <a:latin typeface="Nunito"/>
              <a:ea typeface="Nunito"/>
              <a:cs typeface="Nunito"/>
              <a:sym typeface="Nuni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p:nvPr>
        </p:nvSpPr>
        <p:spPr>
          <a:xfrm>
            <a:off x="311675" y="7475"/>
            <a:ext cx="82857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solidFill>
                  <a:schemeClr val="lt2"/>
                </a:solidFill>
                <a:latin typeface="+mn-lt"/>
                <a:ea typeface="Nunito"/>
                <a:cs typeface="Nunito"/>
                <a:sym typeface="Nunito"/>
              </a:rPr>
              <a:t>Stay Organized &amp; Break into Manageable Parts</a:t>
            </a:r>
            <a:endParaRPr sz="2600" b="1" dirty="0">
              <a:solidFill>
                <a:schemeClr val="lt2"/>
              </a:solidFill>
              <a:latin typeface="+mn-lt"/>
              <a:ea typeface="Nunito"/>
              <a:cs typeface="Nunito"/>
              <a:sym typeface="Nunito"/>
            </a:endParaRPr>
          </a:p>
        </p:txBody>
      </p:sp>
      <p:sp>
        <p:nvSpPr>
          <p:cNvPr id="140" name="Google Shape;140;p22"/>
          <p:cNvSpPr txBox="1">
            <a:spLocks noGrp="1"/>
          </p:cNvSpPr>
          <p:nvPr>
            <p:ph type="body" idx="1"/>
          </p:nvPr>
        </p:nvSpPr>
        <p:spPr>
          <a:xfrm>
            <a:off x="311700" y="448400"/>
            <a:ext cx="8668200" cy="46188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Font typeface="Nunito"/>
              <a:buChar char="●"/>
            </a:pPr>
            <a:r>
              <a:rPr lang="en" sz="1600" dirty="0">
                <a:latin typeface="+mn-lt"/>
                <a:ea typeface="Nunito"/>
                <a:cs typeface="Nunito"/>
                <a:sym typeface="Nunito"/>
              </a:rPr>
              <a:t>As the teacher, your first step should be to </a:t>
            </a:r>
            <a:r>
              <a:rPr lang="en" sz="1600" b="1" dirty="0">
                <a:latin typeface="+mn-lt"/>
                <a:ea typeface="Nunito"/>
                <a:cs typeface="Nunito"/>
                <a:sym typeface="Nunito"/>
              </a:rPr>
              <a:t>break up</a:t>
            </a:r>
            <a:r>
              <a:rPr lang="en" sz="1600" dirty="0">
                <a:latin typeface="+mn-lt"/>
                <a:ea typeface="Nunito"/>
                <a:cs typeface="Nunito"/>
                <a:sym typeface="Nunito"/>
              </a:rPr>
              <a:t> the science fair process into </a:t>
            </a:r>
            <a:r>
              <a:rPr lang="en" sz="1600" b="1" dirty="0">
                <a:solidFill>
                  <a:schemeClr val="lt2"/>
                </a:solidFill>
                <a:latin typeface="+mn-lt"/>
                <a:ea typeface="Nunito"/>
                <a:cs typeface="Nunito"/>
                <a:sym typeface="Nunito"/>
              </a:rPr>
              <a:t>manageable parts</a:t>
            </a:r>
            <a:r>
              <a:rPr lang="en" sz="1600" dirty="0">
                <a:latin typeface="+mn-lt"/>
                <a:ea typeface="Nunito"/>
                <a:cs typeface="Nunito"/>
                <a:sym typeface="Nunito"/>
              </a:rPr>
              <a:t> – the discrete </a:t>
            </a:r>
            <a:r>
              <a:rPr lang="en" sz="1600" b="1" dirty="0">
                <a:latin typeface="+mn-lt"/>
                <a:ea typeface="Nunito"/>
                <a:cs typeface="Nunito"/>
                <a:sym typeface="Nunito"/>
              </a:rPr>
              <a:t>steps</a:t>
            </a:r>
            <a:r>
              <a:rPr lang="en" sz="1600" dirty="0">
                <a:latin typeface="+mn-lt"/>
                <a:ea typeface="Nunito"/>
                <a:cs typeface="Nunito"/>
                <a:sym typeface="Nunito"/>
              </a:rPr>
              <a:t> in the </a:t>
            </a:r>
            <a:r>
              <a:rPr lang="en" sz="1600" b="1" dirty="0">
                <a:latin typeface="+mn-lt"/>
                <a:ea typeface="Nunito"/>
                <a:cs typeface="Nunito"/>
                <a:sym typeface="Nunito"/>
              </a:rPr>
              <a:t>scientific process</a:t>
            </a:r>
            <a:r>
              <a:rPr lang="en" sz="1600" dirty="0">
                <a:latin typeface="+mn-lt"/>
                <a:ea typeface="Nunito"/>
                <a:cs typeface="Nunito"/>
                <a:sym typeface="Nunito"/>
              </a:rPr>
              <a:t>. </a:t>
            </a:r>
            <a:r>
              <a:rPr lang="en" sz="1600" i="1" dirty="0">
                <a:latin typeface="+mn-lt"/>
                <a:ea typeface="Nunito"/>
                <a:cs typeface="Nunito"/>
                <a:sym typeface="Nunito"/>
              </a:rPr>
              <a:t>Tips:</a:t>
            </a:r>
            <a:endParaRPr sz="1600" i="1"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i="1" dirty="0">
                <a:latin typeface="+mn-lt"/>
                <a:ea typeface="Nunito"/>
                <a:cs typeface="Nunito"/>
                <a:sym typeface="Nunito"/>
              </a:rPr>
              <a:t>Assign due dates to each step and award points for gradebook.</a:t>
            </a:r>
            <a:endParaRPr sz="1600" i="1"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i="1" dirty="0">
                <a:latin typeface="+mn-lt"/>
                <a:ea typeface="Nunito"/>
                <a:cs typeface="Nunito"/>
                <a:sym typeface="Nunito"/>
              </a:rPr>
              <a:t>This will help students stay on track and meet short-term goals</a:t>
            </a:r>
            <a:endParaRPr sz="1600" i="1" dirty="0">
              <a:latin typeface="+mn-lt"/>
              <a:ea typeface="Nunito"/>
              <a:cs typeface="Nunito"/>
              <a:sym typeface="Nunito"/>
            </a:endParaRPr>
          </a:p>
          <a:p>
            <a:pPr marL="457200" lvl="0" indent="-330200" algn="l" rtl="0">
              <a:spcBef>
                <a:spcPts val="0"/>
              </a:spcBef>
              <a:spcAft>
                <a:spcPts val="0"/>
              </a:spcAft>
              <a:buSzPts val="1600"/>
              <a:buFont typeface="Nunito"/>
              <a:buChar char="●"/>
            </a:pPr>
            <a:r>
              <a:rPr lang="en" sz="1600" dirty="0">
                <a:latin typeface="+mn-lt"/>
                <a:ea typeface="Nunito"/>
                <a:cs typeface="Nunito"/>
                <a:sym typeface="Nunito"/>
              </a:rPr>
              <a:t>Type up a </a:t>
            </a:r>
            <a:r>
              <a:rPr lang="en" sz="1600" b="1" dirty="0">
                <a:solidFill>
                  <a:schemeClr val="lt2"/>
                </a:solidFill>
                <a:latin typeface="+mn-lt"/>
                <a:ea typeface="Nunito"/>
                <a:cs typeface="Nunito"/>
                <a:sym typeface="Nunito"/>
              </a:rPr>
              <a:t>schedule</a:t>
            </a:r>
            <a:r>
              <a:rPr lang="en" sz="1600" b="1" dirty="0">
                <a:latin typeface="+mn-lt"/>
                <a:ea typeface="Nunito"/>
                <a:cs typeface="Nunito"/>
                <a:sym typeface="Nunito"/>
              </a:rPr>
              <a:t> with due dates</a:t>
            </a:r>
            <a:r>
              <a:rPr lang="en" sz="1600" dirty="0">
                <a:latin typeface="+mn-lt"/>
                <a:ea typeface="Nunito"/>
                <a:cs typeface="Nunito"/>
                <a:sym typeface="Nunito"/>
              </a:rPr>
              <a:t>. </a:t>
            </a:r>
            <a:endParaRPr sz="1600"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Distribute to students </a:t>
            </a:r>
            <a:r>
              <a:rPr lang="en" sz="1600" b="1" dirty="0">
                <a:latin typeface="+mn-lt"/>
                <a:ea typeface="Nunito"/>
                <a:cs typeface="Nunito"/>
                <a:sym typeface="Nunito"/>
              </a:rPr>
              <a:t>and</a:t>
            </a:r>
            <a:r>
              <a:rPr lang="en" sz="1600" dirty="0">
                <a:latin typeface="+mn-lt"/>
                <a:ea typeface="Nunito"/>
                <a:cs typeface="Nunito"/>
                <a:sym typeface="Nunito"/>
              </a:rPr>
              <a:t> parent</a:t>
            </a:r>
            <a:r>
              <a:rPr lang="en-US" sz="1600" dirty="0">
                <a:latin typeface="+mn-lt"/>
                <a:ea typeface="Nunito"/>
                <a:cs typeface="Nunito"/>
                <a:sym typeface="Nunito"/>
              </a:rPr>
              <a:t>/guardian</a:t>
            </a:r>
            <a:endParaRPr sz="1600" dirty="0">
              <a:latin typeface="+mn-lt"/>
              <a:ea typeface="Nunito"/>
              <a:cs typeface="Nunito"/>
              <a:sym typeface="Nunito"/>
            </a:endParaRPr>
          </a:p>
          <a:p>
            <a:pPr marL="914400" lvl="1" indent="-330200" algn="l" rtl="0">
              <a:spcBef>
                <a:spcPts val="0"/>
              </a:spcBef>
              <a:spcAft>
                <a:spcPts val="0"/>
              </a:spcAft>
              <a:buSzPts val="1600"/>
              <a:buFont typeface="Nunito"/>
              <a:buChar char="○"/>
            </a:pPr>
            <a:r>
              <a:rPr lang="en-US" sz="1600" dirty="0">
                <a:solidFill>
                  <a:schemeClr val="tx1"/>
                </a:solidFill>
                <a:latin typeface="+mn-lt"/>
                <a:ea typeface="Nunito"/>
                <a:cs typeface="Nunito"/>
                <a:sym typeface="Nunito"/>
              </a:rPr>
              <a:t>For a </a:t>
            </a:r>
            <a:r>
              <a:rPr lang="en-US" sz="1600" b="1" dirty="0">
                <a:solidFill>
                  <a:schemeClr val="tx1"/>
                </a:solidFill>
                <a:latin typeface="+mn-lt"/>
                <a:ea typeface="Nunito"/>
                <a:cs typeface="Nunito"/>
                <a:sym typeface="Nunito"/>
              </a:rPr>
              <a:t>sample</a:t>
            </a:r>
            <a:r>
              <a:rPr lang="en-US" sz="1600" dirty="0">
                <a:solidFill>
                  <a:schemeClr val="tx1"/>
                </a:solidFill>
                <a:latin typeface="+mn-lt"/>
                <a:ea typeface="Nunito"/>
                <a:cs typeface="Nunito"/>
                <a:sym typeface="Nunito"/>
              </a:rPr>
              <a:t> see:  </a:t>
            </a:r>
            <a:r>
              <a:rPr lang="en-US" sz="1600" dirty="0">
                <a:solidFill>
                  <a:schemeClr val="tx2"/>
                </a:solidFill>
                <a:latin typeface="+mn-lt"/>
                <a:ea typeface="Nunito"/>
                <a:cs typeface="Nunito"/>
                <a:sym typeface="Nunito"/>
              </a:rPr>
              <a:t>jdstaregion11.weebly.com  </a:t>
            </a:r>
            <a:r>
              <a:rPr lang="en-US" sz="1600" dirty="0">
                <a:solidFill>
                  <a:schemeClr val="tx1"/>
                </a:solidFill>
                <a:latin typeface="+mn-lt"/>
                <a:ea typeface="Nunito"/>
                <a:cs typeface="Nunito"/>
                <a:sym typeface="Nunito"/>
              </a:rPr>
              <a:t>(Teachers Tab: </a:t>
            </a:r>
            <a:r>
              <a:rPr lang="en-US" sz="1600" i="1" dirty="0">
                <a:solidFill>
                  <a:schemeClr val="tx1"/>
                </a:solidFill>
                <a:latin typeface="+mn-lt"/>
                <a:ea typeface="Nunito"/>
                <a:cs typeface="Nunito"/>
                <a:sym typeface="Nunito"/>
              </a:rPr>
              <a:t>Sample Schedule</a:t>
            </a:r>
            <a:r>
              <a:rPr lang="en-US" sz="1600" dirty="0">
                <a:solidFill>
                  <a:schemeClr val="tx1"/>
                </a:solidFill>
                <a:latin typeface="+mn-lt"/>
                <a:ea typeface="Nunito"/>
                <a:cs typeface="Nunito"/>
                <a:sym typeface="Nunito"/>
              </a:rPr>
              <a:t>)</a:t>
            </a:r>
          </a:p>
          <a:p>
            <a:pPr marL="914400" lvl="1" indent="-330200" algn="l" rtl="0">
              <a:spcBef>
                <a:spcPts val="0"/>
              </a:spcBef>
              <a:spcAft>
                <a:spcPts val="0"/>
              </a:spcAft>
              <a:buSzPts val="1600"/>
              <a:buFont typeface="Nunito"/>
              <a:buChar char="○"/>
            </a:pPr>
            <a:endParaRPr sz="1600" dirty="0">
              <a:latin typeface="+mn-lt"/>
              <a:ea typeface="Nunito"/>
              <a:cs typeface="Nunito"/>
              <a:sym typeface="Nunito"/>
            </a:endParaRPr>
          </a:p>
          <a:p>
            <a:pPr marL="457200" lvl="0" indent="-330200" algn="l" rtl="0">
              <a:spcBef>
                <a:spcPts val="0"/>
              </a:spcBef>
              <a:spcAft>
                <a:spcPts val="0"/>
              </a:spcAft>
              <a:buSzPts val="1600"/>
              <a:buFont typeface="Nunito"/>
              <a:buAutoNum type="arabicPeriod"/>
            </a:pPr>
            <a:r>
              <a:rPr lang="en" sz="1600" b="1" dirty="0">
                <a:latin typeface="+mn-lt"/>
                <a:ea typeface="Nunito"/>
                <a:cs typeface="Nunito"/>
                <a:sym typeface="Nunito"/>
              </a:rPr>
              <a:t>Begin at the beginning! </a:t>
            </a:r>
            <a:r>
              <a:rPr lang="en" sz="1600" dirty="0">
                <a:latin typeface="+mn-lt"/>
                <a:ea typeface="Nunito"/>
                <a:cs typeface="Nunito"/>
                <a:sym typeface="Nunito"/>
              </a:rPr>
              <a:t>Have students submit a </a:t>
            </a:r>
            <a:r>
              <a:rPr lang="en" sz="1600" b="1" dirty="0">
                <a:solidFill>
                  <a:schemeClr val="lt2"/>
                </a:solidFill>
                <a:latin typeface="+mn-lt"/>
                <a:ea typeface="Nunito"/>
                <a:cs typeface="Nunito"/>
                <a:sym typeface="Nunito"/>
              </a:rPr>
              <a:t>proposal</a:t>
            </a:r>
            <a:r>
              <a:rPr lang="en" sz="1600" dirty="0">
                <a:latin typeface="+mn-lt"/>
                <a:ea typeface="Nunito"/>
                <a:cs typeface="Nunito"/>
                <a:sym typeface="Nunito"/>
              </a:rPr>
              <a:t> identifying their topic (the </a:t>
            </a:r>
            <a:r>
              <a:rPr lang="en" sz="1600" b="1" dirty="0">
                <a:solidFill>
                  <a:schemeClr val="lt2"/>
                </a:solidFill>
                <a:latin typeface="+mn-lt"/>
                <a:ea typeface="Nunito"/>
                <a:cs typeface="Nunito"/>
                <a:sym typeface="Nunito"/>
              </a:rPr>
              <a:t>question</a:t>
            </a:r>
            <a:r>
              <a:rPr lang="en" sz="1600" dirty="0">
                <a:latin typeface="+mn-lt"/>
                <a:ea typeface="Nunito"/>
                <a:cs typeface="Nunito"/>
                <a:sym typeface="Nunito"/>
              </a:rPr>
              <a:t> they plan to investigate)</a:t>
            </a:r>
            <a:endParaRPr sz="1600"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It should be approved by the teacher </a:t>
            </a:r>
            <a:r>
              <a:rPr lang="en" sz="1600" i="1" dirty="0">
                <a:latin typeface="+mn-lt"/>
                <a:ea typeface="Nunito"/>
                <a:cs typeface="Nunito"/>
                <a:sym typeface="Nunito"/>
              </a:rPr>
              <a:t>(</a:t>
            </a:r>
            <a:r>
              <a:rPr lang="en-US" sz="1600" i="1" dirty="0">
                <a:latin typeface="+mn-lt"/>
                <a:ea typeface="Nunito"/>
                <a:cs typeface="Nunito"/>
                <a:sym typeface="Nunito"/>
              </a:rPr>
              <a:t>I</a:t>
            </a:r>
            <a:r>
              <a:rPr lang="en" sz="1600" i="1" dirty="0">
                <a:latin typeface="+mn-lt"/>
                <a:ea typeface="Nunito"/>
                <a:cs typeface="Nunito"/>
                <a:sym typeface="Nunito"/>
              </a:rPr>
              <a:t>s the idea reasonable? Doable?)</a:t>
            </a:r>
            <a:endParaRPr sz="1600" i="1"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Have parents/guardians approve as well </a:t>
            </a:r>
            <a:r>
              <a:rPr lang="en" sz="1600" i="1" dirty="0">
                <a:latin typeface="+mn-lt"/>
                <a:ea typeface="Nunito"/>
                <a:cs typeface="Nunito"/>
                <a:sym typeface="Nunito"/>
              </a:rPr>
              <a:t>(some projects can be expensive, so parental involvement is important)</a:t>
            </a:r>
            <a:endParaRPr sz="1600" i="1"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If the student plans to work with a partner, have it approved in advance by both the teacher and parent/guardian </a:t>
            </a:r>
            <a:r>
              <a:rPr lang="en" sz="1600" i="1" dirty="0">
                <a:latin typeface="+mn-lt"/>
                <a:ea typeface="Nunito"/>
                <a:cs typeface="Nunito"/>
                <a:sym typeface="Nunito"/>
              </a:rPr>
              <a:t>(both are likely to recognize a bad pairing!)</a:t>
            </a:r>
            <a:endParaRPr sz="1600" i="1" dirty="0">
              <a:latin typeface="+mn-lt"/>
              <a:ea typeface="Nunito"/>
              <a:cs typeface="Nunito"/>
              <a:sym typeface="Nunito"/>
            </a:endParaRPr>
          </a:p>
          <a:p>
            <a:pPr marL="0" lvl="0" indent="0" algn="l" rtl="0">
              <a:spcBef>
                <a:spcPts val="0"/>
              </a:spcBef>
              <a:spcAft>
                <a:spcPts val="0"/>
              </a:spcAft>
              <a:buNone/>
            </a:pPr>
            <a:endParaRPr sz="1600" i="1" dirty="0">
              <a:latin typeface="+mn-lt"/>
              <a:ea typeface="Nunito"/>
              <a:cs typeface="Nunito"/>
              <a:sym typeface="Nunito"/>
            </a:endParaRPr>
          </a:p>
        </p:txBody>
      </p:sp>
      <p:sp>
        <p:nvSpPr>
          <p:cNvPr id="141" name="Google Shape;141;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3"/>
          <p:cNvSpPr txBox="1">
            <a:spLocks noGrp="1"/>
          </p:cNvSpPr>
          <p:nvPr>
            <p:ph type="body" idx="1"/>
          </p:nvPr>
        </p:nvSpPr>
        <p:spPr>
          <a:xfrm>
            <a:off x="311700" y="-14650"/>
            <a:ext cx="8668200" cy="514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latin typeface="+mn-lt"/>
                <a:ea typeface="Nunito"/>
                <a:cs typeface="Nunito"/>
                <a:sym typeface="Nunito"/>
              </a:rPr>
              <a:t>2.     Prior approval </a:t>
            </a:r>
            <a:r>
              <a:rPr lang="en" sz="1600" dirty="0">
                <a:latin typeface="+mn-lt"/>
                <a:ea typeface="Nunito"/>
                <a:cs typeface="Nunito"/>
                <a:sym typeface="Nunito"/>
              </a:rPr>
              <a:t>keeps parents or guardians involved. </a:t>
            </a:r>
            <a:endParaRPr sz="1600" dirty="0">
              <a:latin typeface="+mn-lt"/>
              <a:ea typeface="Nunito"/>
              <a:cs typeface="Nunito"/>
              <a:sym typeface="Nunito"/>
            </a:endParaRPr>
          </a:p>
          <a:p>
            <a:pPr marL="0" lvl="0" indent="457200" algn="l" rtl="0">
              <a:spcBef>
                <a:spcPts val="0"/>
              </a:spcBef>
              <a:spcAft>
                <a:spcPts val="0"/>
              </a:spcAft>
              <a:buNone/>
            </a:pPr>
            <a:r>
              <a:rPr lang="en" sz="1600" dirty="0">
                <a:latin typeface="+mn-lt"/>
                <a:ea typeface="Nunito"/>
                <a:cs typeface="Nunito"/>
                <a:sym typeface="Nunito"/>
              </a:rPr>
              <a:t>It also prevents problems</a:t>
            </a:r>
            <a:r>
              <a:rPr lang="en-US" sz="1600" dirty="0">
                <a:latin typeface="+mn-lt"/>
                <a:ea typeface="Nunito"/>
                <a:cs typeface="Nunito"/>
                <a:sym typeface="Nunito"/>
              </a:rPr>
              <a:t>/</a:t>
            </a:r>
            <a:r>
              <a:rPr lang="en" sz="1600" dirty="0">
                <a:latin typeface="+mn-lt"/>
                <a:ea typeface="Nunito"/>
                <a:cs typeface="Nunito"/>
                <a:sym typeface="Nunito"/>
              </a:rPr>
              <a:t>unexpected surprises midstream!</a:t>
            </a:r>
            <a:endParaRPr sz="1600"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Have a parent/guardian approve with initials or a signature on the proposal</a:t>
            </a:r>
            <a:endParaRPr sz="1600" b="1" dirty="0">
              <a:latin typeface="+mn-lt"/>
              <a:ea typeface="Nunito"/>
              <a:cs typeface="Nunito"/>
              <a:sym typeface="Nunito"/>
            </a:endParaRPr>
          </a:p>
          <a:p>
            <a:pPr marL="0" lvl="0" indent="0" algn="l" rtl="0">
              <a:spcBef>
                <a:spcPts val="0"/>
              </a:spcBef>
              <a:spcAft>
                <a:spcPts val="0"/>
              </a:spcAft>
              <a:buNone/>
            </a:pPr>
            <a:endParaRPr sz="1600" dirty="0">
              <a:latin typeface="+mn-lt"/>
              <a:ea typeface="Nunito"/>
              <a:cs typeface="Nunito"/>
              <a:sym typeface="Nunito"/>
            </a:endParaRPr>
          </a:p>
          <a:p>
            <a:pPr marL="0" lvl="0" indent="0" algn="l" rtl="0">
              <a:spcBef>
                <a:spcPts val="0"/>
              </a:spcBef>
              <a:spcAft>
                <a:spcPts val="0"/>
              </a:spcAft>
              <a:buNone/>
            </a:pPr>
            <a:r>
              <a:rPr lang="en" sz="1600" b="1" dirty="0">
                <a:latin typeface="+mn-lt"/>
                <a:ea typeface="Nunito"/>
                <a:cs typeface="Nunito"/>
                <a:sym typeface="Nunito"/>
              </a:rPr>
              <a:t>3. </a:t>
            </a:r>
            <a:r>
              <a:rPr lang="en" sz="1600" dirty="0">
                <a:latin typeface="+mn-lt"/>
                <a:ea typeface="Nunito"/>
                <a:cs typeface="Nunito"/>
                <a:sym typeface="Nunito"/>
              </a:rPr>
              <a:t>    Have the student </a:t>
            </a:r>
            <a:r>
              <a:rPr lang="en" sz="1600" b="1" dirty="0">
                <a:latin typeface="+mn-lt"/>
                <a:ea typeface="Nunito"/>
                <a:cs typeface="Nunito"/>
                <a:sym typeface="Nunito"/>
              </a:rPr>
              <a:t>start</a:t>
            </a:r>
            <a:r>
              <a:rPr lang="en" sz="1600" dirty="0">
                <a:latin typeface="+mn-lt"/>
                <a:ea typeface="Nunito"/>
                <a:cs typeface="Nunito"/>
                <a:sym typeface="Nunito"/>
              </a:rPr>
              <a:t> their </a:t>
            </a:r>
            <a:r>
              <a:rPr lang="en" sz="1600" b="1" dirty="0">
                <a:solidFill>
                  <a:schemeClr val="lt2"/>
                </a:solidFill>
                <a:latin typeface="+mn-lt"/>
                <a:ea typeface="Nunito"/>
                <a:cs typeface="Nunito"/>
                <a:sym typeface="Nunito"/>
              </a:rPr>
              <a:t>Background Research</a:t>
            </a:r>
            <a:endParaRPr sz="1600" b="1" dirty="0">
              <a:solidFill>
                <a:schemeClr val="lt2"/>
              </a:solidFill>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Help them to brainstorm questions to start their research.</a:t>
            </a:r>
            <a:endParaRPr sz="1600" dirty="0">
              <a:latin typeface="+mn-lt"/>
              <a:ea typeface="Nunito"/>
              <a:cs typeface="Nunito"/>
              <a:sym typeface="Nunito"/>
            </a:endParaRPr>
          </a:p>
          <a:p>
            <a:pPr marL="914400" lvl="1" indent="-330200" algn="l" rtl="0">
              <a:spcBef>
                <a:spcPts val="0"/>
              </a:spcBef>
              <a:spcAft>
                <a:spcPts val="0"/>
              </a:spcAft>
              <a:buSzPts val="1600"/>
              <a:buFont typeface="Nunito"/>
              <a:buChar char="○"/>
            </a:pPr>
            <a:endParaRPr sz="1600" dirty="0">
              <a:latin typeface="+mn-lt"/>
              <a:ea typeface="Nunito"/>
              <a:cs typeface="Nunito"/>
              <a:sym typeface="Nunito"/>
            </a:endParaRPr>
          </a:p>
          <a:p>
            <a:pPr marL="0" lvl="0" indent="0" algn="l" rtl="0">
              <a:spcBef>
                <a:spcPts val="0"/>
              </a:spcBef>
              <a:spcAft>
                <a:spcPts val="0"/>
              </a:spcAft>
              <a:buNone/>
            </a:pPr>
            <a:r>
              <a:rPr lang="en" sz="1600" b="1" dirty="0">
                <a:latin typeface="+mn-lt"/>
                <a:ea typeface="Nunito"/>
                <a:cs typeface="Nunito"/>
                <a:sym typeface="Nunito"/>
              </a:rPr>
              <a:t>4. </a:t>
            </a:r>
            <a:r>
              <a:rPr lang="en" sz="1600" dirty="0">
                <a:latin typeface="+mn-lt"/>
                <a:ea typeface="Nunito"/>
                <a:cs typeface="Nunito"/>
                <a:sym typeface="Nunito"/>
              </a:rPr>
              <a:t>    Once a topic is approved, have the student write a </a:t>
            </a:r>
            <a:r>
              <a:rPr lang="en" sz="1600" b="1" dirty="0">
                <a:solidFill>
                  <a:schemeClr val="lt2"/>
                </a:solidFill>
                <a:latin typeface="+mn-lt"/>
                <a:ea typeface="Nunito"/>
                <a:cs typeface="Nunito"/>
                <a:sym typeface="Nunito"/>
              </a:rPr>
              <a:t>hypothesis</a:t>
            </a:r>
            <a:r>
              <a:rPr lang="en" sz="1600" dirty="0">
                <a:latin typeface="+mn-lt"/>
                <a:ea typeface="Nunito"/>
                <a:cs typeface="Nunito"/>
                <a:sym typeface="Nunito"/>
              </a:rPr>
              <a:t> and identify the </a:t>
            </a:r>
            <a:r>
              <a:rPr lang="en" sz="1600" b="1" dirty="0">
                <a:solidFill>
                  <a:schemeClr val="lt2"/>
                </a:solidFill>
                <a:latin typeface="+mn-lt"/>
                <a:ea typeface="Nunito"/>
                <a:cs typeface="Nunito"/>
                <a:sym typeface="Nunito"/>
              </a:rPr>
              <a:t>variables</a:t>
            </a:r>
            <a:endParaRPr sz="1600" b="1" dirty="0">
              <a:solidFill>
                <a:schemeClr val="lt2"/>
              </a:solidFill>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Independent, Dependent, Control or Experimental Groups, Constants</a:t>
            </a:r>
            <a:endParaRPr sz="1600"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Again, approval by the teacher is a good idea before proceeding further</a:t>
            </a:r>
            <a:endParaRPr sz="1600" dirty="0">
              <a:latin typeface="+mn-lt"/>
              <a:ea typeface="Nunito"/>
              <a:cs typeface="Nunito"/>
              <a:sym typeface="Nunito"/>
            </a:endParaRPr>
          </a:p>
          <a:p>
            <a:pPr marL="914400" lvl="0" indent="0" algn="l" rtl="0">
              <a:spcBef>
                <a:spcPts val="0"/>
              </a:spcBef>
              <a:spcAft>
                <a:spcPts val="0"/>
              </a:spcAft>
              <a:buNone/>
            </a:pPr>
            <a:endParaRPr sz="1600" dirty="0">
              <a:latin typeface="+mn-lt"/>
              <a:ea typeface="Nunito"/>
              <a:cs typeface="Nunito"/>
              <a:sym typeface="Nunito"/>
            </a:endParaRPr>
          </a:p>
          <a:p>
            <a:pPr marL="457200" lvl="0" indent="-330200" algn="l" rtl="0">
              <a:spcBef>
                <a:spcPts val="0"/>
              </a:spcBef>
              <a:spcAft>
                <a:spcPts val="0"/>
              </a:spcAft>
              <a:buSzPts val="1600"/>
              <a:buFont typeface="Nunito"/>
              <a:buChar char="●"/>
            </a:pPr>
            <a:r>
              <a:rPr lang="en" sz="1600" dirty="0">
                <a:latin typeface="+mn-lt"/>
                <a:ea typeface="Nunito"/>
                <a:cs typeface="Nunito"/>
                <a:sym typeface="Nunito"/>
              </a:rPr>
              <a:t>Remember, a successful topic is </a:t>
            </a:r>
            <a:r>
              <a:rPr lang="en" sz="1600" b="1" dirty="0">
                <a:solidFill>
                  <a:schemeClr val="lt2"/>
                </a:solidFill>
                <a:latin typeface="+mn-lt"/>
                <a:ea typeface="Nunito"/>
                <a:cs typeface="Nunito"/>
                <a:sym typeface="Nunito"/>
              </a:rPr>
              <a:t>Researchable, Testable, </a:t>
            </a:r>
            <a:r>
              <a:rPr lang="en" sz="1600" dirty="0">
                <a:latin typeface="+mn-lt"/>
                <a:ea typeface="Nunito"/>
                <a:cs typeface="Nunito"/>
                <a:sym typeface="Nunito"/>
              </a:rPr>
              <a:t>and</a:t>
            </a:r>
            <a:r>
              <a:rPr lang="en" sz="1600" b="1" dirty="0">
                <a:solidFill>
                  <a:schemeClr val="lt2"/>
                </a:solidFill>
                <a:latin typeface="+mn-lt"/>
                <a:ea typeface="Nunito"/>
                <a:cs typeface="Nunito"/>
                <a:sym typeface="Nunito"/>
              </a:rPr>
              <a:t> Quantifiable</a:t>
            </a:r>
            <a:endParaRPr sz="1600" b="1" dirty="0">
              <a:solidFill>
                <a:schemeClr val="lt2"/>
              </a:solidFill>
              <a:latin typeface="+mn-lt"/>
              <a:ea typeface="Nunito"/>
              <a:cs typeface="Nunito"/>
              <a:sym typeface="Nunito"/>
            </a:endParaRPr>
          </a:p>
          <a:p>
            <a:pPr marL="914400" lvl="1" indent="-330200" algn="l" rtl="0">
              <a:spcBef>
                <a:spcPts val="0"/>
              </a:spcBef>
              <a:spcAft>
                <a:spcPts val="0"/>
              </a:spcAft>
              <a:buClr>
                <a:schemeClr val="lt2"/>
              </a:buClr>
              <a:buSzPts val="1600"/>
              <a:buFont typeface="Nunito"/>
              <a:buChar char="○"/>
            </a:pPr>
            <a:r>
              <a:rPr lang="en" sz="1600" b="1" dirty="0">
                <a:solidFill>
                  <a:schemeClr val="lt2"/>
                </a:solidFill>
                <a:latin typeface="+mn-lt"/>
                <a:ea typeface="Nunito"/>
                <a:cs typeface="Nunito"/>
                <a:sym typeface="Nunito"/>
              </a:rPr>
              <a:t>Researchable</a:t>
            </a:r>
            <a:endParaRPr sz="1600" b="1" dirty="0">
              <a:solidFill>
                <a:schemeClr val="lt2"/>
              </a:solidFill>
              <a:latin typeface="+mn-lt"/>
              <a:ea typeface="Nunito"/>
              <a:cs typeface="Nunito"/>
              <a:sym typeface="Nunito"/>
            </a:endParaRPr>
          </a:p>
          <a:p>
            <a:pPr marL="1371600" lvl="2" indent="-330200" algn="l" rtl="0">
              <a:spcBef>
                <a:spcPts val="0"/>
              </a:spcBef>
              <a:spcAft>
                <a:spcPts val="0"/>
              </a:spcAft>
              <a:buSzPts val="1600"/>
              <a:buFont typeface="Nunito"/>
              <a:buChar char="■"/>
            </a:pPr>
            <a:r>
              <a:rPr lang="en" sz="1600" dirty="0">
                <a:latin typeface="+mn-lt"/>
                <a:ea typeface="Nunito"/>
                <a:cs typeface="Nunito"/>
                <a:sym typeface="Nunito"/>
              </a:rPr>
              <a:t>Students must be able to research at least three topics within the project</a:t>
            </a:r>
            <a:endParaRPr sz="1600" dirty="0">
              <a:latin typeface="+mn-lt"/>
              <a:ea typeface="Nunito"/>
              <a:cs typeface="Nunito"/>
              <a:sym typeface="Nunito"/>
            </a:endParaRPr>
          </a:p>
          <a:p>
            <a:pPr marL="1371600" lvl="2" indent="-330200" algn="l" rtl="0">
              <a:spcBef>
                <a:spcPts val="0"/>
              </a:spcBef>
              <a:spcAft>
                <a:spcPts val="0"/>
              </a:spcAft>
              <a:buSzPts val="1600"/>
              <a:buFont typeface="Nunito"/>
              <a:buChar char="■"/>
            </a:pPr>
            <a:r>
              <a:rPr lang="en" sz="1600" dirty="0">
                <a:latin typeface="+mn-lt"/>
                <a:ea typeface="Nunito"/>
                <a:cs typeface="Nunito"/>
                <a:sym typeface="Nunito"/>
              </a:rPr>
              <a:t>Most research should be from within the past ten years</a:t>
            </a:r>
            <a:endParaRPr sz="1600" dirty="0">
              <a:latin typeface="+mn-lt"/>
              <a:ea typeface="Nunito"/>
              <a:cs typeface="Nunito"/>
              <a:sym typeface="Nunito"/>
            </a:endParaRPr>
          </a:p>
          <a:p>
            <a:pPr marL="1371600" lvl="2" indent="-330200" algn="l" rtl="0">
              <a:spcBef>
                <a:spcPts val="0"/>
              </a:spcBef>
              <a:spcAft>
                <a:spcPts val="0"/>
              </a:spcAft>
              <a:buSzPts val="1600"/>
              <a:buFont typeface="Nunito"/>
              <a:buChar char="■"/>
            </a:pPr>
            <a:r>
              <a:rPr lang="en" sz="1600" dirty="0">
                <a:latin typeface="+mn-lt"/>
                <a:ea typeface="Nunito"/>
                <a:cs typeface="Nunito"/>
                <a:sym typeface="Nunito"/>
              </a:rPr>
              <a:t>References should be a mix of books, periodicals and websites</a:t>
            </a:r>
            <a:endParaRPr sz="1600" i="1" dirty="0">
              <a:latin typeface="+mn-lt"/>
              <a:ea typeface="Nunito"/>
              <a:cs typeface="Nunito"/>
              <a:sym typeface="Nunito"/>
            </a:endParaRPr>
          </a:p>
        </p:txBody>
      </p:sp>
      <p:sp>
        <p:nvSpPr>
          <p:cNvPr id="147" name="Google Shape;147;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body" idx="1"/>
          </p:nvPr>
        </p:nvSpPr>
        <p:spPr>
          <a:xfrm>
            <a:off x="151775" y="61550"/>
            <a:ext cx="8992200" cy="4995300"/>
          </a:xfrm>
          <a:prstGeom prst="rect">
            <a:avLst/>
          </a:prstGeom>
        </p:spPr>
        <p:txBody>
          <a:bodyPr spcFirstLastPara="1" wrap="square" lIns="91425" tIns="91425" rIns="91425" bIns="91425" anchor="t" anchorCtr="0">
            <a:noAutofit/>
          </a:bodyPr>
          <a:lstStyle/>
          <a:p>
            <a:pPr marL="914400" lvl="1" indent="-330200" algn="l" rtl="0">
              <a:spcBef>
                <a:spcPts val="0"/>
              </a:spcBef>
              <a:spcAft>
                <a:spcPts val="0"/>
              </a:spcAft>
              <a:buClr>
                <a:schemeClr val="lt2"/>
              </a:buClr>
              <a:buSzPts val="1600"/>
              <a:buFont typeface="Nunito"/>
              <a:buChar char="○"/>
            </a:pPr>
            <a:r>
              <a:rPr lang="en" sz="1600" b="1" dirty="0">
                <a:solidFill>
                  <a:schemeClr val="lt2"/>
                </a:solidFill>
                <a:latin typeface="+mn-lt"/>
                <a:ea typeface="Nunito"/>
                <a:cs typeface="Nunito"/>
                <a:sym typeface="Nunito"/>
              </a:rPr>
              <a:t>Testable</a:t>
            </a:r>
            <a:endParaRPr sz="1600" b="1" dirty="0">
              <a:solidFill>
                <a:schemeClr val="lt2"/>
              </a:solidFill>
              <a:latin typeface="+mn-lt"/>
              <a:ea typeface="Nunito"/>
              <a:cs typeface="Nunito"/>
              <a:sym typeface="Nunito"/>
            </a:endParaRPr>
          </a:p>
          <a:p>
            <a:pPr marL="1371600" lvl="2" indent="-330200" algn="l" rtl="0">
              <a:spcBef>
                <a:spcPts val="0"/>
              </a:spcBef>
              <a:spcAft>
                <a:spcPts val="0"/>
              </a:spcAft>
              <a:buSzPts val="1600"/>
              <a:buFont typeface="Nunito"/>
              <a:buChar char="■"/>
            </a:pPr>
            <a:r>
              <a:rPr lang="en" sz="1600" dirty="0">
                <a:latin typeface="+mn-lt"/>
                <a:ea typeface="Nunito"/>
                <a:cs typeface="Nunito"/>
                <a:sym typeface="Nunito"/>
              </a:rPr>
              <a:t>There must be a question that can be </a:t>
            </a:r>
            <a:r>
              <a:rPr lang="en" sz="1600" b="1" dirty="0">
                <a:solidFill>
                  <a:schemeClr val="lt2"/>
                </a:solidFill>
                <a:latin typeface="+mn-lt"/>
                <a:ea typeface="Nunito"/>
                <a:cs typeface="Nunito"/>
                <a:sym typeface="Nunito"/>
              </a:rPr>
              <a:t>tested</a:t>
            </a:r>
            <a:r>
              <a:rPr lang="en" sz="1600" dirty="0">
                <a:latin typeface="+mn-lt"/>
                <a:ea typeface="Nunito"/>
                <a:cs typeface="Nunito"/>
                <a:sym typeface="Nunito"/>
              </a:rPr>
              <a:t>, with an i</a:t>
            </a:r>
            <a:r>
              <a:rPr lang="en" sz="1600" b="1" dirty="0">
                <a:latin typeface="+mn-lt"/>
                <a:ea typeface="Nunito"/>
                <a:cs typeface="Nunito"/>
                <a:sym typeface="Nunito"/>
              </a:rPr>
              <a:t>ndependent variable </a:t>
            </a:r>
            <a:r>
              <a:rPr lang="en" sz="1600" dirty="0">
                <a:latin typeface="+mn-lt"/>
                <a:ea typeface="Nunito"/>
                <a:cs typeface="Nunito"/>
                <a:sym typeface="Nunito"/>
              </a:rPr>
              <a:t>that can be manipulated to yield results that can be </a:t>
            </a:r>
            <a:r>
              <a:rPr lang="en" sz="1600" b="1" dirty="0">
                <a:solidFill>
                  <a:schemeClr val="lt2"/>
                </a:solidFill>
                <a:latin typeface="+mn-lt"/>
                <a:ea typeface="Nunito"/>
                <a:cs typeface="Nunito"/>
                <a:sym typeface="Nunito"/>
              </a:rPr>
              <a:t>measured</a:t>
            </a:r>
            <a:r>
              <a:rPr lang="en" sz="1600" dirty="0">
                <a:latin typeface="+mn-lt"/>
                <a:ea typeface="Nunito"/>
                <a:cs typeface="Nunito"/>
                <a:sym typeface="Nunito"/>
              </a:rPr>
              <a:t> (</a:t>
            </a:r>
            <a:r>
              <a:rPr lang="en" sz="1600" b="1" dirty="0">
                <a:latin typeface="+mn-lt"/>
                <a:ea typeface="Nunito"/>
                <a:cs typeface="Nunito"/>
                <a:sym typeface="Nunito"/>
              </a:rPr>
              <a:t>dependent variable</a:t>
            </a:r>
            <a:r>
              <a:rPr lang="en" sz="1600" dirty="0">
                <a:latin typeface="+mn-lt"/>
                <a:ea typeface="Nunito"/>
                <a:cs typeface="Nunito"/>
                <a:sym typeface="Nunito"/>
              </a:rPr>
              <a:t>)</a:t>
            </a:r>
            <a:endParaRPr sz="1600" dirty="0">
              <a:latin typeface="+mn-lt"/>
              <a:ea typeface="Nunito"/>
              <a:cs typeface="Nunito"/>
              <a:sym typeface="Nunito"/>
            </a:endParaRPr>
          </a:p>
          <a:p>
            <a:pPr marL="1371600" lvl="2" indent="-330200" algn="l" rtl="0">
              <a:spcBef>
                <a:spcPts val="0"/>
              </a:spcBef>
              <a:spcAft>
                <a:spcPts val="0"/>
              </a:spcAft>
              <a:buSzPts val="1600"/>
              <a:buFont typeface="Nunito"/>
              <a:buChar char="■"/>
            </a:pPr>
            <a:r>
              <a:rPr lang="en" sz="1600" b="1" dirty="0">
                <a:latin typeface="+mn-lt"/>
                <a:ea typeface="Nunito"/>
                <a:cs typeface="Nunito"/>
                <a:sym typeface="Nunito"/>
              </a:rPr>
              <a:t>Multiple trials</a:t>
            </a:r>
            <a:r>
              <a:rPr lang="en" sz="1600" dirty="0">
                <a:latin typeface="+mn-lt"/>
                <a:ea typeface="Nunito"/>
                <a:cs typeface="Nunito"/>
                <a:sym typeface="Nunito"/>
              </a:rPr>
              <a:t> should be performed to ensure reliability of data (</a:t>
            </a:r>
            <a:r>
              <a:rPr lang="en" sz="1600" u="sng" dirty="0">
                <a:latin typeface="+mn-lt"/>
                <a:ea typeface="Nunito"/>
                <a:cs typeface="Nunito"/>
                <a:sym typeface="Nunito"/>
              </a:rPr>
              <a:t>minimum</a:t>
            </a:r>
            <a:r>
              <a:rPr lang="en" sz="1600" dirty="0">
                <a:latin typeface="+mn-lt"/>
                <a:ea typeface="Nunito"/>
                <a:cs typeface="Nunito"/>
                <a:sym typeface="Nunito"/>
              </a:rPr>
              <a:t> of 5)</a:t>
            </a:r>
            <a:endParaRPr sz="1600" dirty="0">
              <a:latin typeface="+mn-lt"/>
              <a:ea typeface="Nunito"/>
              <a:cs typeface="Nunito"/>
              <a:sym typeface="Nunito"/>
            </a:endParaRPr>
          </a:p>
          <a:p>
            <a:pPr marL="914400" lvl="1" indent="-330200" algn="l" rtl="0">
              <a:spcBef>
                <a:spcPts val="0"/>
              </a:spcBef>
              <a:spcAft>
                <a:spcPts val="0"/>
              </a:spcAft>
              <a:buClr>
                <a:schemeClr val="lt2"/>
              </a:buClr>
              <a:buSzPts val="1600"/>
              <a:buFont typeface="Nunito"/>
              <a:buChar char="○"/>
            </a:pPr>
            <a:r>
              <a:rPr lang="en" sz="1600" b="1" dirty="0">
                <a:solidFill>
                  <a:schemeClr val="lt2"/>
                </a:solidFill>
                <a:latin typeface="+mn-lt"/>
                <a:ea typeface="Nunito"/>
                <a:cs typeface="Nunito"/>
                <a:sym typeface="Nunito"/>
              </a:rPr>
              <a:t>Quantifiable  </a:t>
            </a:r>
            <a:r>
              <a:rPr lang="en" sz="1600" dirty="0">
                <a:solidFill>
                  <a:srgbClr val="2A2A2A"/>
                </a:solidFill>
                <a:latin typeface="+mn-lt"/>
                <a:ea typeface="Nunito"/>
                <a:cs typeface="Nunito"/>
                <a:sym typeface="Nunito"/>
              </a:rPr>
              <a:t>(Put a number on it!)</a:t>
            </a:r>
            <a:endParaRPr sz="1600" dirty="0">
              <a:solidFill>
                <a:srgbClr val="2A2A2A"/>
              </a:solidFill>
              <a:latin typeface="+mn-lt"/>
              <a:ea typeface="Nunito"/>
              <a:cs typeface="Nunito"/>
              <a:sym typeface="Nunito"/>
            </a:endParaRPr>
          </a:p>
          <a:p>
            <a:pPr marL="1371600" lvl="2" indent="-330200" algn="l" rtl="0">
              <a:spcBef>
                <a:spcPts val="0"/>
              </a:spcBef>
              <a:spcAft>
                <a:spcPts val="0"/>
              </a:spcAft>
              <a:buSzPts val="1600"/>
              <a:buFont typeface="Nunito"/>
              <a:buChar char="■"/>
            </a:pPr>
            <a:r>
              <a:rPr lang="en" sz="1600" dirty="0">
                <a:latin typeface="+mn-lt"/>
                <a:ea typeface="Nunito"/>
                <a:cs typeface="Nunito"/>
                <a:sym typeface="Nunito"/>
              </a:rPr>
              <a:t>Students should be able to </a:t>
            </a:r>
            <a:r>
              <a:rPr lang="en" sz="1600" b="1" dirty="0">
                <a:latin typeface="+mn-lt"/>
                <a:ea typeface="Nunito"/>
                <a:cs typeface="Nunito"/>
                <a:sym typeface="Nunito"/>
              </a:rPr>
              <a:t>measure</a:t>
            </a:r>
            <a:r>
              <a:rPr lang="en" sz="1600" dirty="0">
                <a:latin typeface="+mn-lt"/>
                <a:ea typeface="Nunito"/>
                <a:cs typeface="Nunito"/>
                <a:sym typeface="Nunito"/>
              </a:rPr>
              <a:t> the results of the experiment</a:t>
            </a:r>
            <a:endParaRPr sz="1600" dirty="0">
              <a:latin typeface="+mn-lt"/>
              <a:ea typeface="Nunito"/>
              <a:cs typeface="Nunito"/>
              <a:sym typeface="Nunito"/>
            </a:endParaRPr>
          </a:p>
          <a:p>
            <a:pPr marL="1371600" lvl="2" indent="-330200" algn="l" rtl="0">
              <a:spcBef>
                <a:spcPts val="0"/>
              </a:spcBef>
              <a:spcAft>
                <a:spcPts val="0"/>
              </a:spcAft>
              <a:buSzPts val="1600"/>
              <a:buFont typeface="Nunito"/>
              <a:buChar char="■"/>
            </a:pPr>
            <a:r>
              <a:rPr lang="en" sz="1600" i="1" dirty="0">
                <a:latin typeface="+mn-lt"/>
                <a:ea typeface="Nunito"/>
                <a:cs typeface="Nunito"/>
                <a:sym typeface="Nunito"/>
              </a:rPr>
              <a:t>For a Qualitative experiment, help the student create a </a:t>
            </a:r>
            <a:r>
              <a:rPr lang="en" sz="1600" b="1" i="1" dirty="0">
                <a:latin typeface="+mn-lt"/>
                <a:ea typeface="Nunito"/>
                <a:cs typeface="Nunito"/>
                <a:sym typeface="Nunito"/>
              </a:rPr>
              <a:t>numeric scale</a:t>
            </a:r>
            <a:r>
              <a:rPr lang="en" sz="1600" i="1" dirty="0">
                <a:latin typeface="+mn-lt"/>
                <a:ea typeface="Nunito"/>
                <a:cs typeface="Nunito"/>
                <a:sym typeface="Nunito"/>
              </a:rPr>
              <a:t> to assign to the results</a:t>
            </a:r>
            <a:endParaRPr sz="1600" dirty="0">
              <a:latin typeface="+mn-lt"/>
              <a:ea typeface="Nunito"/>
              <a:cs typeface="Nunito"/>
              <a:sym typeface="Nunito"/>
            </a:endParaRPr>
          </a:p>
          <a:p>
            <a:pPr marL="1371600" lvl="2" indent="-330200" algn="l" rtl="0">
              <a:spcBef>
                <a:spcPts val="0"/>
              </a:spcBef>
              <a:spcAft>
                <a:spcPts val="0"/>
              </a:spcAft>
              <a:buSzPts val="1600"/>
              <a:buFont typeface="Nunito"/>
              <a:buChar char="■"/>
            </a:pPr>
            <a:endParaRPr sz="1600" dirty="0">
              <a:latin typeface="+mn-lt"/>
              <a:ea typeface="Nunito"/>
              <a:cs typeface="Nunito"/>
              <a:sym typeface="Nunito"/>
            </a:endParaRPr>
          </a:p>
          <a:p>
            <a:pPr marL="0" lvl="0" indent="0" algn="l" rtl="0">
              <a:spcBef>
                <a:spcPts val="0"/>
              </a:spcBef>
              <a:spcAft>
                <a:spcPts val="0"/>
              </a:spcAft>
              <a:buNone/>
            </a:pPr>
            <a:r>
              <a:rPr lang="en" sz="1600" b="1" dirty="0">
                <a:latin typeface="+mn-lt"/>
                <a:ea typeface="Nunito"/>
                <a:cs typeface="Nunito"/>
                <a:sym typeface="Nunito"/>
              </a:rPr>
              <a:t>5. </a:t>
            </a:r>
            <a:r>
              <a:rPr lang="en" sz="1600" dirty="0">
                <a:latin typeface="+mn-lt"/>
                <a:ea typeface="Nunito"/>
                <a:cs typeface="Nunito"/>
                <a:sym typeface="Nunito"/>
              </a:rPr>
              <a:t> After a topic is approved and variables identified, the student should type up a </a:t>
            </a:r>
            <a:r>
              <a:rPr lang="en" sz="1600" b="1" dirty="0">
                <a:latin typeface="+mn-lt"/>
                <a:ea typeface="Nunito"/>
                <a:cs typeface="Nunito"/>
                <a:sym typeface="Nunito"/>
              </a:rPr>
              <a:t>detailed</a:t>
            </a:r>
            <a:r>
              <a:rPr lang="en" sz="1600" dirty="0">
                <a:latin typeface="+mn-lt"/>
                <a:ea typeface="Nunito"/>
                <a:cs typeface="Nunito"/>
                <a:sym typeface="Nunito"/>
              </a:rPr>
              <a:t> </a:t>
            </a:r>
            <a:r>
              <a:rPr lang="en" sz="1600" b="1" dirty="0">
                <a:solidFill>
                  <a:schemeClr val="lt2"/>
                </a:solidFill>
                <a:latin typeface="+mn-lt"/>
                <a:ea typeface="Nunito"/>
                <a:cs typeface="Nunito"/>
                <a:sym typeface="Nunito"/>
              </a:rPr>
              <a:t>Procedure</a:t>
            </a:r>
            <a:r>
              <a:rPr lang="en" sz="1600" dirty="0">
                <a:latin typeface="+mn-lt"/>
                <a:ea typeface="Nunito"/>
                <a:cs typeface="Nunito"/>
                <a:sym typeface="Nunito"/>
              </a:rPr>
              <a:t> and identify all </a:t>
            </a:r>
            <a:r>
              <a:rPr lang="en" sz="1600" b="1" dirty="0">
                <a:solidFill>
                  <a:schemeClr val="lt2"/>
                </a:solidFill>
                <a:latin typeface="+mn-lt"/>
                <a:ea typeface="Nunito"/>
                <a:cs typeface="Nunito"/>
                <a:sym typeface="Nunito"/>
              </a:rPr>
              <a:t>Materials</a:t>
            </a:r>
            <a:r>
              <a:rPr lang="en" sz="1600" dirty="0">
                <a:latin typeface="+mn-lt"/>
                <a:ea typeface="Nunito"/>
                <a:cs typeface="Nunito"/>
                <a:sym typeface="Nunito"/>
              </a:rPr>
              <a:t> needed. </a:t>
            </a:r>
            <a:endParaRPr sz="1600" i="1" dirty="0">
              <a:latin typeface="+mn-lt"/>
              <a:ea typeface="Nunito"/>
              <a:cs typeface="Nunito"/>
              <a:sym typeface="Nunito"/>
            </a:endParaRPr>
          </a:p>
          <a:p>
            <a:pPr marL="457200" lvl="0" indent="-330200" algn="l" rtl="0">
              <a:spcBef>
                <a:spcPts val="0"/>
              </a:spcBef>
              <a:spcAft>
                <a:spcPts val="0"/>
              </a:spcAft>
              <a:buSzPts val="1600"/>
              <a:buFont typeface="Nunito"/>
              <a:buChar char="●"/>
            </a:pPr>
            <a:r>
              <a:rPr lang="en" sz="1600" dirty="0">
                <a:latin typeface="+mn-lt"/>
                <a:ea typeface="Nunito"/>
                <a:cs typeface="Nunito"/>
                <a:sym typeface="Nunito"/>
              </a:rPr>
              <a:t>Advise students to plan for multiple revisions</a:t>
            </a:r>
            <a:r>
              <a:rPr lang="en-US" sz="1600" dirty="0">
                <a:latin typeface="+mn-lt"/>
                <a:ea typeface="Nunito"/>
                <a:cs typeface="Nunito"/>
                <a:sym typeface="Nunito"/>
              </a:rPr>
              <a:t> to their Procedure </a:t>
            </a:r>
            <a:r>
              <a:rPr lang="en-US" sz="1500" i="1" dirty="0">
                <a:latin typeface="+mn-lt"/>
                <a:ea typeface="Nunito"/>
                <a:cs typeface="Nunito"/>
                <a:sym typeface="Nunito"/>
              </a:rPr>
              <a:t>(try to think of everything)</a:t>
            </a:r>
            <a:r>
              <a:rPr lang="en" sz="1500" i="1" dirty="0">
                <a:latin typeface="+mn-lt"/>
                <a:ea typeface="Nunito"/>
                <a:cs typeface="Nunito"/>
                <a:sym typeface="Nunito"/>
              </a:rPr>
              <a:t>!</a:t>
            </a:r>
            <a:endParaRPr sz="1500" i="1" dirty="0">
              <a:latin typeface="+mn-lt"/>
              <a:ea typeface="Nunito"/>
              <a:cs typeface="Nunito"/>
              <a:sym typeface="Nunito"/>
            </a:endParaRPr>
          </a:p>
          <a:p>
            <a:pPr marL="457200" lvl="0" indent="-330200" algn="l" rtl="0">
              <a:spcBef>
                <a:spcPts val="0"/>
              </a:spcBef>
              <a:spcAft>
                <a:spcPts val="0"/>
              </a:spcAft>
              <a:buSzPts val="1600"/>
              <a:buFont typeface="Nunito"/>
              <a:buChar char="●"/>
            </a:pPr>
            <a:r>
              <a:rPr lang="en" sz="1600" dirty="0">
                <a:latin typeface="+mn-lt"/>
                <a:ea typeface="Nunito"/>
                <a:cs typeface="Nunito"/>
                <a:sym typeface="Nunito"/>
              </a:rPr>
              <a:t>Teacher review is critical. </a:t>
            </a:r>
            <a:endParaRPr sz="1600"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You can help note the missing details or potential pitfalls</a:t>
            </a:r>
            <a:endParaRPr sz="1600"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You must ensure the safety of the student</a:t>
            </a:r>
            <a:endParaRPr sz="1600" dirty="0">
              <a:latin typeface="+mn-lt"/>
              <a:ea typeface="Nunito"/>
              <a:cs typeface="Nunito"/>
              <a:sym typeface="Nunito"/>
            </a:endParaRPr>
          </a:p>
          <a:p>
            <a:pPr marL="457200" lvl="0" indent="-330200" algn="l" rtl="0">
              <a:spcBef>
                <a:spcPts val="0"/>
              </a:spcBef>
              <a:spcAft>
                <a:spcPts val="0"/>
              </a:spcAft>
              <a:buSzPts val="1600"/>
              <a:buFont typeface="Nunito"/>
              <a:buChar char="●"/>
            </a:pPr>
            <a:r>
              <a:rPr lang="en" sz="1600" dirty="0">
                <a:latin typeface="+mn-lt"/>
                <a:ea typeface="Nunito"/>
                <a:cs typeface="Nunito"/>
                <a:sym typeface="Nunito"/>
              </a:rPr>
              <a:t>Make sure that </a:t>
            </a:r>
            <a:r>
              <a:rPr lang="en" sz="1600" b="1" dirty="0">
                <a:latin typeface="+mn-lt"/>
                <a:ea typeface="Nunito"/>
                <a:cs typeface="Nunito"/>
                <a:sym typeface="Nunito"/>
              </a:rPr>
              <a:t>all</a:t>
            </a:r>
            <a:r>
              <a:rPr lang="en" sz="1600" dirty="0">
                <a:latin typeface="+mn-lt"/>
                <a:ea typeface="Nunito"/>
                <a:cs typeface="Nunito"/>
                <a:sym typeface="Nunito"/>
              </a:rPr>
              <a:t> </a:t>
            </a:r>
            <a:r>
              <a:rPr lang="en" sz="1600" b="1" dirty="0">
                <a:latin typeface="+mn-lt"/>
                <a:ea typeface="Nunito"/>
                <a:cs typeface="Nunito"/>
                <a:sym typeface="Nunito"/>
              </a:rPr>
              <a:t>measurements</a:t>
            </a:r>
            <a:r>
              <a:rPr lang="en" sz="1600" dirty="0">
                <a:latin typeface="+mn-lt"/>
                <a:ea typeface="Nunito"/>
                <a:cs typeface="Nunito"/>
                <a:sym typeface="Nunito"/>
              </a:rPr>
              <a:t> are in </a:t>
            </a:r>
            <a:r>
              <a:rPr lang="en" sz="1600" b="1" dirty="0">
                <a:solidFill>
                  <a:schemeClr val="lt2"/>
                </a:solidFill>
                <a:latin typeface="+mn-lt"/>
                <a:ea typeface="Nunito"/>
                <a:cs typeface="Nunito"/>
                <a:sym typeface="Nunito"/>
              </a:rPr>
              <a:t>metric</a:t>
            </a:r>
            <a:r>
              <a:rPr lang="en" sz="1600" dirty="0">
                <a:latin typeface="+mn-lt"/>
                <a:ea typeface="Nunito"/>
                <a:cs typeface="Nunito"/>
                <a:sym typeface="Nunito"/>
              </a:rPr>
              <a:t>!!! </a:t>
            </a:r>
            <a:endParaRPr sz="1600"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a:t>
            </a:r>
            <a:r>
              <a:rPr lang="en" sz="1600" b="1" dirty="0">
                <a:latin typeface="+mn-lt"/>
                <a:ea typeface="Nunito"/>
                <a:cs typeface="Nunito"/>
                <a:sym typeface="Nunito"/>
              </a:rPr>
              <a:t>round</a:t>
            </a:r>
            <a:r>
              <a:rPr lang="en" sz="1600" dirty="0">
                <a:latin typeface="+mn-lt"/>
                <a:ea typeface="Nunito"/>
                <a:cs typeface="Nunito"/>
                <a:sym typeface="Nunito"/>
              </a:rPr>
              <a:t> any conversions from cups, teaspoons, etc…)</a:t>
            </a:r>
            <a:endParaRPr sz="1600" dirty="0">
              <a:latin typeface="+mn-lt"/>
              <a:ea typeface="Nunito"/>
              <a:cs typeface="Nunito"/>
              <a:sym typeface="Nunito"/>
            </a:endParaRPr>
          </a:p>
          <a:p>
            <a:pPr marL="457200" lvl="0" indent="0" algn="l" rtl="0">
              <a:spcBef>
                <a:spcPts val="0"/>
              </a:spcBef>
              <a:spcAft>
                <a:spcPts val="0"/>
              </a:spcAft>
              <a:buNone/>
            </a:pPr>
            <a:endParaRPr sz="1600" dirty="0">
              <a:latin typeface="+mn-lt"/>
              <a:ea typeface="Nunito"/>
              <a:cs typeface="Nunito"/>
              <a:sym typeface="Nunito"/>
            </a:endParaRPr>
          </a:p>
        </p:txBody>
      </p:sp>
      <p:sp>
        <p:nvSpPr>
          <p:cNvPr id="153" name="Google Shape;153;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5"/>
          <p:cNvSpPr txBox="1">
            <a:spLocks noGrp="1"/>
          </p:cNvSpPr>
          <p:nvPr>
            <p:ph type="body" idx="1"/>
          </p:nvPr>
        </p:nvSpPr>
        <p:spPr>
          <a:xfrm>
            <a:off x="151775" y="61550"/>
            <a:ext cx="8992200" cy="499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latin typeface="+mn-lt"/>
                <a:ea typeface="Nunito"/>
                <a:cs typeface="Nunito"/>
                <a:sym typeface="Nunito"/>
              </a:rPr>
              <a:t>6. </a:t>
            </a:r>
            <a:r>
              <a:rPr lang="en" sz="1600" dirty="0">
                <a:latin typeface="+mn-lt"/>
                <a:ea typeface="Nunito"/>
                <a:cs typeface="Nunito"/>
                <a:sym typeface="Nunito"/>
              </a:rPr>
              <a:t> Once a procedure is approved, the </a:t>
            </a:r>
            <a:r>
              <a:rPr lang="en" sz="1600" b="1" dirty="0">
                <a:solidFill>
                  <a:schemeClr val="lt2"/>
                </a:solidFill>
                <a:latin typeface="+mn-lt"/>
                <a:ea typeface="Nunito"/>
                <a:cs typeface="Nunito"/>
                <a:sym typeface="Nunito"/>
              </a:rPr>
              <a:t>Safety Sheet</a:t>
            </a:r>
            <a:r>
              <a:rPr lang="en-US" sz="1600" b="1" dirty="0">
                <a:solidFill>
                  <a:schemeClr val="lt2"/>
                </a:solidFill>
                <a:latin typeface="+mn-lt"/>
                <a:ea typeface="Nunito"/>
                <a:cs typeface="Nunito"/>
                <a:sym typeface="Nunito"/>
              </a:rPr>
              <a:t>*</a:t>
            </a:r>
            <a:r>
              <a:rPr lang="en" sz="1600" b="1" dirty="0">
                <a:solidFill>
                  <a:schemeClr val="lt2"/>
                </a:solidFill>
                <a:latin typeface="+mn-lt"/>
                <a:ea typeface="Nunito"/>
                <a:cs typeface="Nunito"/>
                <a:sym typeface="Nunito"/>
              </a:rPr>
              <a:t> </a:t>
            </a:r>
            <a:r>
              <a:rPr lang="en" sz="1600" dirty="0">
                <a:latin typeface="+mn-lt"/>
                <a:ea typeface="Nunito"/>
                <a:cs typeface="Nunito"/>
                <a:sym typeface="Nunito"/>
              </a:rPr>
              <a:t>should be prepared and signed</a:t>
            </a:r>
            <a:endParaRPr sz="1600" dirty="0">
              <a:latin typeface="+mn-lt"/>
              <a:ea typeface="Nunito"/>
              <a:cs typeface="Nunito"/>
              <a:sym typeface="Nunito"/>
            </a:endParaRPr>
          </a:p>
          <a:p>
            <a:pPr marL="457200" lvl="0" indent="-330200" algn="l" rtl="0">
              <a:spcBef>
                <a:spcPts val="0"/>
              </a:spcBef>
              <a:spcAft>
                <a:spcPts val="0"/>
              </a:spcAft>
              <a:buSzPts val="1600"/>
              <a:buFont typeface="Nunito"/>
              <a:buChar char="●"/>
            </a:pPr>
            <a:r>
              <a:rPr lang="en" sz="1600" dirty="0">
                <a:latin typeface="+mn-lt"/>
                <a:ea typeface="Nunito"/>
                <a:cs typeface="Nunito"/>
                <a:sym typeface="Nunito"/>
              </a:rPr>
              <a:t>It is a good idea to have the Safety Sheet approved by the teacher prior to the student starting on their procedure. Both students and teachers are protected this way.</a:t>
            </a:r>
            <a:endParaRPr sz="1600" dirty="0">
              <a:latin typeface="+mn-lt"/>
              <a:ea typeface="Nunito"/>
              <a:cs typeface="Nunito"/>
              <a:sym typeface="Nunito"/>
            </a:endParaRPr>
          </a:p>
          <a:p>
            <a:pPr marL="457200" lvl="0" indent="-330200" algn="l" rtl="0">
              <a:spcBef>
                <a:spcPts val="0"/>
              </a:spcBef>
              <a:spcAft>
                <a:spcPts val="0"/>
              </a:spcAft>
              <a:buSzPts val="1600"/>
              <a:buFont typeface="Nunito"/>
              <a:buChar char="●"/>
            </a:pPr>
            <a:r>
              <a:rPr lang="en" sz="1600" b="1" dirty="0">
                <a:latin typeface="+mn-lt"/>
                <a:ea typeface="Nunito"/>
                <a:cs typeface="Nunito"/>
                <a:sym typeface="Nunito"/>
              </a:rPr>
              <a:t>Be sure to read the</a:t>
            </a:r>
            <a:r>
              <a:rPr lang="en-US" sz="1600" b="1" dirty="0">
                <a:latin typeface="+mn-lt"/>
                <a:ea typeface="Nunito"/>
                <a:cs typeface="Nunito"/>
                <a:sym typeface="Nunito"/>
              </a:rPr>
              <a:t> </a:t>
            </a:r>
            <a:r>
              <a:rPr lang="en-US" sz="1600" b="1" dirty="0">
                <a:solidFill>
                  <a:srgbClr val="26A69A"/>
                </a:solidFill>
                <a:latin typeface="+mn-lt"/>
                <a:ea typeface="Nunito"/>
                <a:cs typeface="Nunito"/>
                <a:sym typeface="Nunito"/>
              </a:rPr>
              <a:t>Safety Guidelines*</a:t>
            </a:r>
            <a:r>
              <a:rPr lang="en-US" sz="1600" dirty="0">
                <a:solidFill>
                  <a:srgbClr val="26A69A"/>
                </a:solidFill>
                <a:latin typeface="+mn-lt"/>
                <a:ea typeface="Nunito"/>
                <a:cs typeface="Nunito"/>
                <a:sym typeface="Nunito"/>
              </a:rPr>
              <a:t> </a:t>
            </a:r>
            <a:r>
              <a:rPr lang="en-US" sz="1600" dirty="0">
                <a:latin typeface="+mn-lt"/>
                <a:ea typeface="Nunito"/>
                <a:cs typeface="Nunito"/>
                <a:sym typeface="Nunito"/>
              </a:rPr>
              <a:t>o</a:t>
            </a:r>
            <a:r>
              <a:rPr lang="en" sz="1600" dirty="0">
                <a:latin typeface="+mn-lt"/>
                <a:ea typeface="Nunito"/>
                <a:cs typeface="Nunito"/>
                <a:sym typeface="Nunito"/>
              </a:rPr>
              <a:t>n pages 15-21 of the </a:t>
            </a:r>
            <a:r>
              <a:rPr lang="en" sz="1600" i="1" dirty="0">
                <a:latin typeface="+mn-lt"/>
                <a:ea typeface="Nunito"/>
                <a:cs typeface="Nunito"/>
                <a:sym typeface="Nunito"/>
              </a:rPr>
              <a:t>Policy &amp; Procedure Manual</a:t>
            </a:r>
            <a:endParaRPr sz="1600" i="1"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Contact the </a:t>
            </a:r>
            <a:r>
              <a:rPr lang="en" sz="1600" b="1" dirty="0">
                <a:latin typeface="+mn-lt"/>
                <a:ea typeface="Nunito"/>
                <a:cs typeface="Nunito"/>
                <a:sym typeface="Nunito"/>
              </a:rPr>
              <a:t>Safety Chair</a:t>
            </a:r>
            <a:r>
              <a:rPr lang="en" sz="1600" dirty="0">
                <a:latin typeface="+mn-lt"/>
                <a:ea typeface="Nunito"/>
                <a:cs typeface="Nunito"/>
                <a:sym typeface="Nunito"/>
              </a:rPr>
              <a:t> </a:t>
            </a:r>
            <a:r>
              <a:rPr lang="en" sz="1600" u="sng" dirty="0">
                <a:latin typeface="+mn-lt"/>
                <a:ea typeface="Nunito"/>
                <a:cs typeface="Nunito"/>
                <a:sym typeface="Nunito"/>
              </a:rPr>
              <a:t>before</a:t>
            </a:r>
            <a:r>
              <a:rPr lang="en" sz="1600" dirty="0">
                <a:latin typeface="+mn-lt"/>
                <a:ea typeface="Nunito"/>
                <a:cs typeface="Nunito"/>
                <a:sym typeface="Nunito"/>
              </a:rPr>
              <a:t> starting the experiment with Questions or Clarifications</a:t>
            </a:r>
            <a:endParaRPr sz="1600"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This will avoid a situation where a student is disqualified at the Regional or State fair</a:t>
            </a:r>
            <a:endParaRPr sz="1600" dirty="0">
              <a:latin typeface="+mn-lt"/>
              <a:ea typeface="Nunito"/>
              <a:cs typeface="Nunito"/>
              <a:sym typeface="Nunito"/>
            </a:endParaRPr>
          </a:p>
          <a:p>
            <a:pPr marL="1371600" lvl="2" indent="-330200" algn="l" rtl="0">
              <a:spcBef>
                <a:spcPts val="0"/>
              </a:spcBef>
              <a:spcAft>
                <a:spcPts val="0"/>
              </a:spcAft>
              <a:buSzPts val="1600"/>
              <a:buFont typeface="Nunito"/>
              <a:buChar char="■"/>
            </a:pPr>
            <a:r>
              <a:rPr lang="en" sz="1600" dirty="0">
                <a:latin typeface="+mn-lt"/>
                <a:ea typeface="Nunito"/>
                <a:cs typeface="Nunito"/>
                <a:sym typeface="Nunito"/>
              </a:rPr>
              <a:t>There are safety chairs for both JDSTA and IJAS</a:t>
            </a:r>
            <a:endParaRPr sz="1600" dirty="0">
              <a:latin typeface="+mn-lt"/>
              <a:ea typeface="Nunito"/>
              <a:cs typeface="Nunito"/>
              <a:sym typeface="Nunito"/>
            </a:endParaRPr>
          </a:p>
          <a:p>
            <a:pPr marL="1371600" lvl="2" indent="-330200" algn="l" rtl="0">
              <a:spcBef>
                <a:spcPts val="0"/>
              </a:spcBef>
              <a:spcAft>
                <a:spcPts val="0"/>
              </a:spcAft>
              <a:buSzPts val="1600"/>
              <a:buFont typeface="Nunito"/>
              <a:buChar char="■"/>
            </a:pPr>
            <a:r>
              <a:rPr lang="en" sz="1200" i="1" dirty="0">
                <a:latin typeface="+mn-lt"/>
                <a:ea typeface="Nunito"/>
                <a:cs typeface="Nunito"/>
                <a:sym typeface="Nunito"/>
              </a:rPr>
              <a:t>JDSTA will not be allowing experiments with microorganisms, starting with school year 2022-2023</a:t>
            </a:r>
            <a:endParaRPr sz="1200" i="1"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Experiments may not be conducted that result in alcohol as a by-product</a:t>
            </a:r>
            <a:endParaRPr sz="1600" dirty="0">
              <a:latin typeface="+mn-lt"/>
              <a:ea typeface="Nunito"/>
              <a:cs typeface="Nunito"/>
              <a:sym typeface="Nunito"/>
            </a:endParaRPr>
          </a:p>
          <a:p>
            <a:pPr marL="914400" lvl="1" indent="-330200" algn="l" rtl="0">
              <a:spcBef>
                <a:spcPts val="0"/>
              </a:spcBef>
              <a:spcAft>
                <a:spcPts val="0"/>
              </a:spcAft>
              <a:buSzPts val="1600"/>
              <a:buFont typeface="Nunito"/>
              <a:buChar char="○"/>
            </a:pPr>
            <a:r>
              <a:rPr lang="en" sz="1600" dirty="0">
                <a:latin typeface="+mn-lt"/>
                <a:ea typeface="Nunito"/>
                <a:cs typeface="Nunito"/>
                <a:sym typeface="Nunito"/>
              </a:rPr>
              <a:t>In addition to the Safety Form, an </a:t>
            </a:r>
            <a:r>
              <a:rPr lang="en" sz="1600" b="1" dirty="0">
                <a:solidFill>
                  <a:schemeClr val="lt2"/>
                </a:solidFill>
                <a:latin typeface="+mn-lt"/>
                <a:ea typeface="Nunito"/>
                <a:cs typeface="Nunito"/>
                <a:sym typeface="Nunito"/>
              </a:rPr>
              <a:t>Endorsement</a:t>
            </a:r>
            <a:r>
              <a:rPr lang="en" sz="1600" b="1" dirty="0">
                <a:latin typeface="+mn-lt"/>
                <a:ea typeface="Nunito"/>
                <a:cs typeface="Nunito"/>
                <a:sym typeface="Nunito"/>
              </a:rPr>
              <a:t> </a:t>
            </a:r>
            <a:r>
              <a:rPr lang="en" sz="1600" b="1" dirty="0">
                <a:solidFill>
                  <a:schemeClr val="lt2"/>
                </a:solidFill>
                <a:latin typeface="+mn-lt"/>
                <a:ea typeface="Nunito"/>
                <a:cs typeface="Nunito"/>
                <a:sym typeface="Nunito"/>
              </a:rPr>
              <a:t>Form</a:t>
            </a:r>
            <a:r>
              <a:rPr lang="en-US" sz="1600" b="1" dirty="0">
                <a:solidFill>
                  <a:schemeClr val="lt2"/>
                </a:solidFill>
                <a:latin typeface="+mn-lt"/>
                <a:ea typeface="Nunito"/>
                <a:cs typeface="Nunito"/>
                <a:sym typeface="Nunito"/>
              </a:rPr>
              <a:t>*</a:t>
            </a:r>
            <a:r>
              <a:rPr lang="en" sz="1600" b="1" dirty="0">
                <a:latin typeface="+mn-lt"/>
                <a:ea typeface="Nunito"/>
                <a:cs typeface="Nunito"/>
                <a:sym typeface="Nunito"/>
              </a:rPr>
              <a:t> </a:t>
            </a:r>
            <a:r>
              <a:rPr lang="en" sz="1600" dirty="0">
                <a:latin typeface="+mn-lt"/>
                <a:ea typeface="Nunito"/>
                <a:cs typeface="Nunito"/>
                <a:sym typeface="Nunito"/>
              </a:rPr>
              <a:t>is needed for</a:t>
            </a:r>
            <a:r>
              <a:rPr lang="en-US" sz="1600" dirty="0">
                <a:latin typeface="+mn-lt"/>
                <a:ea typeface="Nunito"/>
                <a:cs typeface="Nunito"/>
                <a:sym typeface="Nunito"/>
              </a:rPr>
              <a:t>:</a:t>
            </a:r>
            <a:endParaRPr sz="1600" dirty="0">
              <a:latin typeface="+mn-lt"/>
              <a:ea typeface="Nunito"/>
              <a:cs typeface="Nunito"/>
              <a:sym typeface="Nunito"/>
            </a:endParaRPr>
          </a:p>
          <a:p>
            <a:pPr marL="1371600" lvl="2" indent="-330200" algn="l" rtl="0">
              <a:spcBef>
                <a:spcPts val="0"/>
              </a:spcBef>
              <a:spcAft>
                <a:spcPts val="0"/>
              </a:spcAft>
              <a:buSzPts val="1600"/>
              <a:buFont typeface="Nunito"/>
              <a:buChar char="■"/>
            </a:pPr>
            <a:r>
              <a:rPr lang="en" sz="1600" dirty="0">
                <a:latin typeface="+mn-lt"/>
                <a:ea typeface="Nunito"/>
                <a:cs typeface="Nunito"/>
                <a:sym typeface="Nunito"/>
              </a:rPr>
              <a:t>Humans as Test Subjects, Non-Human Vertebrates, </a:t>
            </a:r>
            <a:r>
              <a:rPr lang="en" sz="1600" i="1" strike="sngStrike" dirty="0">
                <a:latin typeface="+mn-lt"/>
                <a:ea typeface="Nunito"/>
                <a:cs typeface="Nunito"/>
                <a:sym typeface="Nunito"/>
              </a:rPr>
              <a:t>Tissue Cultures, </a:t>
            </a:r>
            <a:r>
              <a:rPr lang="en" sz="1600" i="1" strike="sngStrike" dirty="0" err="1">
                <a:latin typeface="+mn-lt"/>
                <a:ea typeface="Nunito"/>
                <a:cs typeface="Nunito"/>
                <a:sym typeface="Nunito"/>
              </a:rPr>
              <a:t>Microoganisms</a:t>
            </a:r>
            <a:r>
              <a:rPr lang="en" sz="1600" i="1" dirty="0">
                <a:latin typeface="+mn-lt"/>
                <a:ea typeface="Nunito"/>
                <a:cs typeface="Nunito"/>
                <a:sym typeface="Nunito"/>
              </a:rPr>
              <a:t> </a:t>
            </a:r>
            <a:r>
              <a:rPr lang="en" i="1" dirty="0">
                <a:latin typeface="+mn-lt"/>
                <a:ea typeface="Nunito"/>
                <a:cs typeface="Nunito"/>
                <a:sym typeface="Nunito"/>
              </a:rPr>
              <a:t>(cultures and microorganisms no longer accepted by JDSTA)</a:t>
            </a:r>
            <a:endParaRPr i="1" dirty="0">
              <a:latin typeface="+mn-lt"/>
              <a:ea typeface="Nunito"/>
              <a:cs typeface="Nunito"/>
              <a:sym typeface="Nunito"/>
            </a:endParaRPr>
          </a:p>
          <a:p>
            <a:pPr marL="1828800" lvl="3" indent="-330200" algn="l" rtl="0">
              <a:spcBef>
                <a:spcPts val="0"/>
              </a:spcBef>
              <a:spcAft>
                <a:spcPts val="0"/>
              </a:spcAft>
              <a:buSzPts val="1600"/>
              <a:buFont typeface="Nunito"/>
              <a:buChar char="●"/>
            </a:pPr>
            <a:r>
              <a:rPr lang="en" sz="1600" dirty="0">
                <a:latin typeface="+mn-lt"/>
                <a:ea typeface="Nunito"/>
                <a:cs typeface="Nunito"/>
                <a:sym typeface="Nunito"/>
              </a:rPr>
              <a:t>If humans are subject to exercise, there must be a physician</a:t>
            </a:r>
            <a:r>
              <a:rPr lang="en-US" sz="1600" dirty="0">
                <a:latin typeface="+mn-lt"/>
                <a:ea typeface="Nunito"/>
                <a:cs typeface="Nunito"/>
                <a:sym typeface="Nunito"/>
              </a:rPr>
              <a:t>’</a:t>
            </a:r>
            <a:r>
              <a:rPr lang="en" sz="1600" dirty="0">
                <a:latin typeface="+mn-lt"/>
                <a:ea typeface="Nunito"/>
                <a:cs typeface="Nunito"/>
                <a:sym typeface="Nunito"/>
              </a:rPr>
              <a:t>s form on file</a:t>
            </a:r>
            <a:endParaRPr sz="1600" dirty="0">
              <a:latin typeface="+mn-lt"/>
              <a:ea typeface="Nunito"/>
              <a:cs typeface="Nunito"/>
              <a:sym typeface="Nunito"/>
            </a:endParaRPr>
          </a:p>
          <a:p>
            <a:pPr marL="285750" indent="-285750">
              <a:lnSpc>
                <a:spcPct val="150000"/>
              </a:lnSpc>
            </a:pPr>
            <a:r>
              <a:rPr lang="en-US" sz="1600" dirty="0">
                <a:latin typeface="+mn-lt"/>
                <a:ea typeface="Nunito"/>
                <a:cs typeface="Nunito"/>
                <a:sym typeface="Nunito"/>
              </a:rPr>
              <a:t>Be sure to download the </a:t>
            </a:r>
            <a:r>
              <a:rPr lang="en-US" sz="1600" b="1" u="sng" dirty="0">
                <a:latin typeface="+mn-lt"/>
                <a:ea typeface="Nunito"/>
                <a:cs typeface="Nunito"/>
                <a:sym typeface="Nunito"/>
              </a:rPr>
              <a:t>current</a:t>
            </a:r>
            <a:r>
              <a:rPr lang="en-US" sz="1600" b="1" dirty="0">
                <a:latin typeface="+mn-lt"/>
                <a:ea typeface="Nunito"/>
                <a:cs typeface="Nunito"/>
                <a:sym typeface="Nunito"/>
              </a:rPr>
              <a:t> IJAS version</a:t>
            </a:r>
            <a:r>
              <a:rPr lang="en-US" sz="1600" dirty="0">
                <a:latin typeface="+mn-lt"/>
                <a:ea typeface="Nunito"/>
                <a:cs typeface="Nunito"/>
                <a:sym typeface="Nunito"/>
              </a:rPr>
              <a:t> of each </a:t>
            </a:r>
            <a:r>
              <a:rPr lang="en-US" sz="1600" b="1" dirty="0">
                <a:solidFill>
                  <a:srgbClr val="26A69A"/>
                </a:solidFill>
                <a:latin typeface="+mn-lt"/>
                <a:ea typeface="Nunito"/>
                <a:cs typeface="Nunito"/>
                <a:sym typeface="Nunito"/>
              </a:rPr>
              <a:t>Safety*</a:t>
            </a:r>
            <a:r>
              <a:rPr lang="en-US" sz="1600" dirty="0">
                <a:solidFill>
                  <a:srgbClr val="26A69A"/>
                </a:solidFill>
                <a:latin typeface="+mn-lt"/>
                <a:ea typeface="Nunito"/>
                <a:cs typeface="Nunito"/>
                <a:sym typeface="Nunito"/>
              </a:rPr>
              <a:t> </a:t>
            </a:r>
            <a:r>
              <a:rPr lang="en-US" sz="1600" dirty="0">
                <a:latin typeface="+mn-lt"/>
                <a:ea typeface="Nunito"/>
                <a:cs typeface="Nunito"/>
                <a:sym typeface="Nunito"/>
              </a:rPr>
              <a:t>and </a:t>
            </a:r>
            <a:r>
              <a:rPr lang="en-US" sz="1600" b="1" dirty="0">
                <a:solidFill>
                  <a:srgbClr val="26A69A"/>
                </a:solidFill>
                <a:latin typeface="+mn-lt"/>
                <a:ea typeface="Nunito"/>
                <a:cs typeface="Nunito"/>
                <a:sym typeface="Nunito"/>
              </a:rPr>
              <a:t>Endorsement*</a:t>
            </a:r>
            <a:r>
              <a:rPr lang="en-US" sz="1600" dirty="0">
                <a:solidFill>
                  <a:srgbClr val="26A69A"/>
                </a:solidFill>
                <a:latin typeface="+mn-lt"/>
                <a:ea typeface="Nunito"/>
                <a:cs typeface="Nunito"/>
                <a:sym typeface="Nunito"/>
              </a:rPr>
              <a:t> </a:t>
            </a:r>
            <a:r>
              <a:rPr lang="en-US" sz="1600" dirty="0">
                <a:latin typeface="+mn-lt"/>
                <a:ea typeface="Nunito"/>
                <a:cs typeface="Nunito"/>
                <a:sym typeface="Nunito"/>
              </a:rPr>
              <a:t>form</a:t>
            </a:r>
          </a:p>
          <a:p>
            <a:pPr marL="0" indent="0">
              <a:lnSpc>
                <a:spcPct val="100000"/>
              </a:lnSpc>
              <a:buNone/>
            </a:pPr>
            <a:r>
              <a:rPr lang="en-US" sz="1600" dirty="0">
                <a:latin typeface="+mn-lt"/>
                <a:ea typeface="Nunito"/>
                <a:cs typeface="Nunito"/>
                <a:sym typeface="Nunito"/>
              </a:rPr>
              <a:t>           </a:t>
            </a:r>
            <a:r>
              <a:rPr lang="en-US" sz="1600" b="1" dirty="0">
                <a:latin typeface="+mn-lt"/>
                <a:ea typeface="Nunito"/>
                <a:cs typeface="Nunito"/>
                <a:sym typeface="Nunito"/>
              </a:rPr>
              <a:t> </a:t>
            </a:r>
            <a:r>
              <a:rPr lang="en-US" sz="1600" b="1" dirty="0">
                <a:solidFill>
                  <a:srgbClr val="26A69A"/>
                </a:solidFill>
                <a:latin typeface="+mn-lt"/>
                <a:ea typeface="Nunito"/>
                <a:cs typeface="Nunito"/>
                <a:sym typeface="Nunito"/>
              </a:rPr>
              <a:t>*  </a:t>
            </a:r>
            <a:r>
              <a:rPr lang="en-US" sz="1600" dirty="0">
                <a:latin typeface="+mn-lt"/>
                <a:ea typeface="Nunito"/>
                <a:cs typeface="Nunito"/>
                <a:sym typeface="Nunito"/>
              </a:rPr>
              <a:t>Download all </a:t>
            </a:r>
            <a:r>
              <a:rPr lang="en-US" sz="1600" b="1" dirty="0">
                <a:latin typeface="+mn-lt"/>
                <a:ea typeface="Nunito"/>
                <a:cs typeface="Nunito"/>
                <a:sym typeface="Nunito"/>
              </a:rPr>
              <a:t>forms</a:t>
            </a:r>
            <a:r>
              <a:rPr lang="en-US" sz="1600" dirty="0">
                <a:latin typeface="+mn-lt"/>
                <a:ea typeface="Nunito"/>
                <a:cs typeface="Nunito"/>
                <a:sym typeface="Nunito"/>
              </a:rPr>
              <a:t> at:   </a:t>
            </a:r>
            <a:r>
              <a:rPr lang="en-US" sz="1600" dirty="0" err="1">
                <a:solidFill>
                  <a:srgbClr val="26A69A"/>
                </a:solidFill>
                <a:latin typeface="+mn-lt"/>
                <a:ea typeface="Nunito"/>
                <a:cs typeface="Nunito"/>
                <a:sym typeface="Nunito"/>
              </a:rPr>
              <a:t>ijas.org</a:t>
            </a:r>
            <a:r>
              <a:rPr lang="en-US" sz="1600" dirty="0">
                <a:solidFill>
                  <a:srgbClr val="26A69A"/>
                </a:solidFill>
                <a:latin typeface="+mn-lt"/>
                <a:ea typeface="Nunito"/>
                <a:cs typeface="Nunito"/>
                <a:sym typeface="Nunito"/>
              </a:rPr>
              <a:t> </a:t>
            </a:r>
            <a:r>
              <a:rPr lang="en-US" sz="1600" dirty="0">
                <a:latin typeface="+mn-lt"/>
                <a:ea typeface="Nunito"/>
                <a:cs typeface="Nunito"/>
                <a:sym typeface="Nunito"/>
              </a:rPr>
              <a:t> (Documents Tab)</a:t>
            </a:r>
            <a:endParaRPr lang="en-US" sz="1200" dirty="0">
              <a:latin typeface="+mn-lt"/>
              <a:ea typeface="Nunito"/>
              <a:cs typeface="Nunito"/>
              <a:sym typeface="Nunito"/>
            </a:endParaRPr>
          </a:p>
          <a:p>
            <a:pPr marL="0" lvl="0" indent="0" algn="l" rtl="0">
              <a:spcBef>
                <a:spcPts val="0"/>
              </a:spcBef>
              <a:spcAft>
                <a:spcPts val="0"/>
              </a:spcAft>
              <a:buNone/>
            </a:pPr>
            <a:endParaRPr sz="1600" dirty="0">
              <a:latin typeface="+mn-lt"/>
              <a:ea typeface="Nunito"/>
              <a:cs typeface="Nunito"/>
              <a:sym typeface="Nunito"/>
            </a:endParaRPr>
          </a:p>
        </p:txBody>
      </p:sp>
      <p:sp>
        <p:nvSpPr>
          <p:cNvPr id="159" name="Google Shape;159;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6"/>
          <p:cNvSpPr txBox="1">
            <a:spLocks noGrp="1"/>
          </p:cNvSpPr>
          <p:nvPr>
            <p:ph type="title"/>
          </p:nvPr>
        </p:nvSpPr>
        <p:spPr>
          <a:xfrm>
            <a:off x="311675" y="7475"/>
            <a:ext cx="8285700" cy="54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solidFill>
                  <a:schemeClr val="lt2"/>
                </a:solidFill>
                <a:latin typeface="+mn-lt"/>
                <a:ea typeface="Nunito"/>
                <a:cs typeface="Nunito"/>
                <a:sym typeface="Nunito"/>
              </a:rPr>
              <a:t>The Physical Arrangement of the Written Report</a:t>
            </a:r>
            <a:endParaRPr sz="2400" b="1" dirty="0">
              <a:solidFill>
                <a:schemeClr val="lt2"/>
              </a:solidFill>
              <a:latin typeface="+mn-lt"/>
              <a:ea typeface="Nunito"/>
              <a:cs typeface="Nunito"/>
              <a:sym typeface="Nunito"/>
            </a:endParaRPr>
          </a:p>
        </p:txBody>
      </p:sp>
      <p:sp>
        <p:nvSpPr>
          <p:cNvPr id="165" name="Google Shape;165;p26"/>
          <p:cNvSpPr txBox="1">
            <a:spLocks noGrp="1"/>
          </p:cNvSpPr>
          <p:nvPr>
            <p:ph type="body" idx="1"/>
          </p:nvPr>
        </p:nvSpPr>
        <p:spPr>
          <a:xfrm>
            <a:off x="140000" y="446500"/>
            <a:ext cx="9003900" cy="101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dirty="0">
                <a:latin typeface="+mn-lt"/>
                <a:ea typeface="Nunito"/>
                <a:cs typeface="Nunito"/>
                <a:sym typeface="Nunito"/>
              </a:rPr>
              <a:t>The Written Report (the “Paper”) includes the following elements, </a:t>
            </a:r>
            <a:r>
              <a:rPr lang="en" sz="1600" b="1" dirty="0">
                <a:latin typeface="+mn-lt"/>
                <a:ea typeface="Nunito"/>
                <a:cs typeface="Nunito"/>
                <a:sym typeface="Nunito"/>
              </a:rPr>
              <a:t>in the order listed</a:t>
            </a:r>
            <a:r>
              <a:rPr lang="en" sz="1600" dirty="0">
                <a:latin typeface="+mn-lt"/>
                <a:ea typeface="Nunito"/>
                <a:cs typeface="Nunito"/>
                <a:sym typeface="Nunito"/>
              </a:rPr>
              <a:t>. Read the  </a:t>
            </a:r>
            <a:r>
              <a:rPr lang="en-US" sz="1600" b="1" dirty="0">
                <a:solidFill>
                  <a:srgbClr val="26A69A"/>
                </a:solidFill>
                <a:latin typeface="+mn-lt"/>
                <a:ea typeface="Nunito"/>
                <a:cs typeface="Nunito"/>
                <a:sym typeface="Nunito"/>
              </a:rPr>
              <a:t>P&amp;P </a:t>
            </a:r>
            <a:r>
              <a:rPr lang="en" sz="1600" b="1" dirty="0">
                <a:solidFill>
                  <a:srgbClr val="26A69A"/>
                </a:solidFill>
                <a:latin typeface="+mn-lt"/>
                <a:ea typeface="Nunito"/>
                <a:cs typeface="Nunito"/>
                <a:sym typeface="Nunito"/>
              </a:rPr>
              <a:t>Manual </a:t>
            </a:r>
            <a:r>
              <a:rPr lang="en" sz="1600" dirty="0">
                <a:solidFill>
                  <a:srgbClr val="26A69A"/>
                </a:solidFill>
                <a:latin typeface="+mn-lt"/>
                <a:ea typeface="Nunito"/>
                <a:cs typeface="Nunito"/>
                <a:sym typeface="Nunito"/>
              </a:rPr>
              <a:t>pages 23-25 </a:t>
            </a:r>
            <a:r>
              <a:rPr lang="en" sz="1600" dirty="0">
                <a:latin typeface="+mn-lt"/>
                <a:ea typeface="Nunito"/>
                <a:cs typeface="Nunito"/>
                <a:sym typeface="Nunito"/>
              </a:rPr>
              <a:t>for requirements. The Written Report should form a </a:t>
            </a:r>
            <a:r>
              <a:rPr lang="en" sz="1600" b="1" u="sng" dirty="0">
                <a:latin typeface="+mn-lt"/>
                <a:ea typeface="Nunito"/>
                <a:cs typeface="Nunito"/>
                <a:sym typeface="Nunito"/>
              </a:rPr>
              <a:t>single</a:t>
            </a:r>
            <a:r>
              <a:rPr lang="en" sz="1600" dirty="0">
                <a:latin typeface="+mn-lt"/>
                <a:ea typeface="Nunito"/>
                <a:cs typeface="Nunito"/>
                <a:sym typeface="Nunito"/>
              </a:rPr>
              <a:t> document with pages numbered. Graphs, Tables and Images should be embedded within the text document. </a:t>
            </a:r>
            <a:endParaRPr sz="1600" i="1" dirty="0">
              <a:latin typeface="+mn-lt"/>
              <a:ea typeface="Nunito"/>
              <a:cs typeface="Nunito"/>
              <a:sym typeface="Nunito"/>
            </a:endParaRPr>
          </a:p>
        </p:txBody>
      </p:sp>
      <p:sp>
        <p:nvSpPr>
          <p:cNvPr id="166" name="Google Shape;166;p26"/>
          <p:cNvSpPr txBox="1"/>
          <p:nvPr/>
        </p:nvSpPr>
        <p:spPr>
          <a:xfrm>
            <a:off x="140000" y="1543900"/>
            <a:ext cx="2154600" cy="3123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800" b="1" dirty="0">
                <a:solidFill>
                  <a:schemeClr val="lt2"/>
                </a:solidFill>
                <a:latin typeface="+mn-lt"/>
                <a:ea typeface="Nunito"/>
                <a:cs typeface="Nunito"/>
                <a:sym typeface="Nunito"/>
              </a:rPr>
              <a:t>Forms</a:t>
            </a:r>
            <a:r>
              <a:rPr lang="en" sz="1600" dirty="0">
                <a:solidFill>
                  <a:schemeClr val="dk1"/>
                </a:solidFill>
                <a:latin typeface="+mn-lt"/>
                <a:ea typeface="Nunito"/>
                <a:cs typeface="Nunito"/>
                <a:sym typeface="Nunito"/>
              </a:rPr>
              <a:t> </a:t>
            </a:r>
            <a:endParaRPr sz="1600" dirty="0">
              <a:solidFill>
                <a:schemeClr val="dk1"/>
              </a:solidFill>
              <a:latin typeface="+mn-lt"/>
              <a:ea typeface="Nunito"/>
              <a:cs typeface="Nunito"/>
              <a:sym typeface="Nunito"/>
            </a:endParaRPr>
          </a:p>
          <a:p>
            <a:pPr marL="0" lvl="0" indent="0" algn="l" rtl="0">
              <a:lnSpc>
                <a:spcPct val="115000"/>
              </a:lnSpc>
              <a:spcBef>
                <a:spcPts val="0"/>
              </a:spcBef>
              <a:spcAft>
                <a:spcPts val="0"/>
              </a:spcAft>
              <a:buNone/>
            </a:pPr>
            <a:r>
              <a:rPr lang="en" sz="1600" dirty="0">
                <a:solidFill>
                  <a:schemeClr val="dk1"/>
                </a:solidFill>
                <a:latin typeface="+mn-lt"/>
                <a:ea typeface="Nunito"/>
                <a:cs typeface="Nunito"/>
                <a:sym typeface="Nunito"/>
              </a:rPr>
              <a:t>These appear </a:t>
            </a:r>
            <a:r>
              <a:rPr lang="en" sz="1600" b="1" dirty="0">
                <a:solidFill>
                  <a:schemeClr val="dk1"/>
                </a:solidFill>
                <a:latin typeface="+mn-lt"/>
                <a:ea typeface="Nunito"/>
                <a:cs typeface="Nunito"/>
                <a:sym typeface="Nunito"/>
              </a:rPr>
              <a:t>before</a:t>
            </a:r>
            <a:r>
              <a:rPr lang="en" sz="1600" dirty="0">
                <a:solidFill>
                  <a:schemeClr val="dk1"/>
                </a:solidFill>
                <a:latin typeface="+mn-lt"/>
                <a:ea typeface="Nunito"/>
                <a:cs typeface="Nunito"/>
                <a:sym typeface="Nunito"/>
              </a:rPr>
              <a:t> the Written Report, in this order:</a:t>
            </a:r>
            <a:endParaRPr sz="1600" dirty="0">
              <a:solidFill>
                <a:schemeClr val="dk1"/>
              </a:solidFill>
              <a:latin typeface="+mn-lt"/>
              <a:ea typeface="Nunito"/>
              <a:cs typeface="Nunito"/>
              <a:sym typeface="Nunito"/>
            </a:endParaRPr>
          </a:p>
          <a:p>
            <a:pPr marL="0" lvl="0" indent="0" algn="l" rtl="0">
              <a:lnSpc>
                <a:spcPct val="115000"/>
              </a:lnSpc>
              <a:spcBef>
                <a:spcPts val="0"/>
              </a:spcBef>
              <a:spcAft>
                <a:spcPts val="0"/>
              </a:spcAft>
              <a:buNone/>
            </a:pPr>
            <a:endParaRPr sz="1600"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Char char="●"/>
            </a:pPr>
            <a:r>
              <a:rPr lang="en" sz="1600" b="1" dirty="0">
                <a:solidFill>
                  <a:schemeClr val="dk1"/>
                </a:solidFill>
                <a:latin typeface="+mn-lt"/>
                <a:ea typeface="Nunito"/>
                <a:cs typeface="Nunito"/>
                <a:sym typeface="Nunito"/>
              </a:rPr>
              <a:t>Abstract</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Char char="●"/>
            </a:pPr>
            <a:r>
              <a:rPr lang="en" sz="1600" b="1" dirty="0">
                <a:solidFill>
                  <a:schemeClr val="dk1"/>
                </a:solidFill>
                <a:latin typeface="+mn-lt"/>
                <a:ea typeface="Nunito"/>
                <a:cs typeface="Nunito"/>
                <a:sym typeface="Nunito"/>
              </a:rPr>
              <a:t>Safety Sheet</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Char char="●"/>
            </a:pPr>
            <a:r>
              <a:rPr lang="en" sz="1600" b="1" dirty="0">
                <a:solidFill>
                  <a:schemeClr val="dk1"/>
                </a:solidFill>
                <a:latin typeface="+mn-lt"/>
                <a:ea typeface="Nunito"/>
                <a:cs typeface="Nunito"/>
                <a:sym typeface="Nunito"/>
              </a:rPr>
              <a:t>Endorsements </a:t>
            </a:r>
            <a:r>
              <a:rPr lang="en" sz="1600" i="1" dirty="0">
                <a:solidFill>
                  <a:schemeClr val="dk1"/>
                </a:solidFill>
                <a:latin typeface="+mn-lt"/>
                <a:ea typeface="Nunito"/>
                <a:cs typeface="Nunito"/>
                <a:sym typeface="Nunito"/>
              </a:rPr>
              <a:t>(if needed)</a:t>
            </a:r>
            <a:endParaRPr sz="1600" i="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Char char="●"/>
            </a:pPr>
            <a:r>
              <a:rPr lang="en" sz="1600" b="1" dirty="0">
                <a:solidFill>
                  <a:schemeClr val="dk1"/>
                </a:solidFill>
                <a:latin typeface="+mn-lt"/>
                <a:ea typeface="Nunito"/>
                <a:cs typeface="Nunito"/>
                <a:sym typeface="Nunito"/>
              </a:rPr>
              <a:t>Title Page</a:t>
            </a:r>
            <a:endParaRPr sz="1600" b="1" dirty="0">
              <a:solidFill>
                <a:schemeClr val="dk1"/>
              </a:solidFill>
              <a:latin typeface="+mn-lt"/>
              <a:ea typeface="Nunito"/>
              <a:cs typeface="Nunito"/>
              <a:sym typeface="Nunito"/>
            </a:endParaRPr>
          </a:p>
        </p:txBody>
      </p:sp>
      <p:sp>
        <p:nvSpPr>
          <p:cNvPr id="167" name="Google Shape;167;p26"/>
          <p:cNvSpPr txBox="1"/>
          <p:nvPr/>
        </p:nvSpPr>
        <p:spPr>
          <a:xfrm>
            <a:off x="2599400" y="2247000"/>
            <a:ext cx="3357600" cy="2875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b="1" dirty="0">
                <a:solidFill>
                  <a:schemeClr val="lt2"/>
                </a:solidFill>
                <a:latin typeface="+mn-lt"/>
                <a:ea typeface="Nunito"/>
                <a:cs typeface="Nunito"/>
                <a:sym typeface="Nunito"/>
              </a:rPr>
              <a:t>       Experimental</a:t>
            </a:r>
            <a:endParaRPr sz="1600"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Table of Contents</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Acknowledgments</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Purpose and Hypothesis</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Background Research</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Materials and Methods</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Results and Discussion</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Conclusion</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Reference List</a:t>
            </a:r>
            <a:endParaRPr sz="1600" b="1" dirty="0">
              <a:solidFill>
                <a:schemeClr val="dk1"/>
              </a:solidFill>
              <a:latin typeface="+mn-lt"/>
              <a:ea typeface="Nunito"/>
              <a:cs typeface="Nunito"/>
              <a:sym typeface="Nunito"/>
            </a:endParaRPr>
          </a:p>
        </p:txBody>
      </p:sp>
      <p:sp>
        <p:nvSpPr>
          <p:cNvPr id="168" name="Google Shape;168;p26"/>
          <p:cNvSpPr txBox="1"/>
          <p:nvPr/>
        </p:nvSpPr>
        <p:spPr>
          <a:xfrm>
            <a:off x="6103345" y="2247000"/>
            <a:ext cx="3024130" cy="2875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b="1" dirty="0">
                <a:solidFill>
                  <a:schemeClr val="lt2"/>
                </a:solidFill>
                <a:latin typeface="+mn-lt"/>
                <a:ea typeface="Nunito"/>
                <a:cs typeface="Nunito"/>
                <a:sym typeface="Nunito"/>
              </a:rPr>
              <a:t>       Design</a:t>
            </a:r>
            <a:endParaRPr sz="1600"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Table of Contents</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Acknowledgments</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Problem or Need</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Background Research</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Design Plan</a:t>
            </a: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Results and Discussion</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Conclusion</a:t>
            </a:r>
            <a:endParaRPr sz="1600" b="1" dirty="0">
              <a:solidFill>
                <a:schemeClr val="dk1"/>
              </a:solidFill>
              <a:latin typeface="+mn-lt"/>
              <a:ea typeface="Nunito"/>
              <a:cs typeface="Nunito"/>
              <a:sym typeface="Nunito"/>
            </a:endParaRPr>
          </a:p>
          <a:p>
            <a:pPr marL="457200" lvl="0" indent="-330200" algn="l" rtl="0">
              <a:lnSpc>
                <a:spcPct val="115000"/>
              </a:lnSpc>
              <a:spcBef>
                <a:spcPts val="0"/>
              </a:spcBef>
              <a:spcAft>
                <a:spcPts val="0"/>
              </a:spcAft>
              <a:buClr>
                <a:schemeClr val="dk1"/>
              </a:buClr>
              <a:buSzPts val="1600"/>
              <a:buFont typeface="Nunito"/>
              <a:buAutoNum type="arabicPeriod"/>
            </a:pPr>
            <a:r>
              <a:rPr lang="en" sz="1600" b="1" dirty="0">
                <a:solidFill>
                  <a:schemeClr val="dk1"/>
                </a:solidFill>
                <a:latin typeface="+mn-lt"/>
                <a:ea typeface="Nunito"/>
                <a:cs typeface="Nunito"/>
                <a:sym typeface="Nunito"/>
              </a:rPr>
              <a:t>Reference List</a:t>
            </a:r>
            <a:endParaRPr sz="1600" b="1" dirty="0">
              <a:solidFill>
                <a:schemeClr val="dk1"/>
              </a:solidFill>
              <a:latin typeface="+mn-lt"/>
              <a:ea typeface="Nunito"/>
              <a:cs typeface="Nunito"/>
              <a:sym typeface="Nunito"/>
            </a:endParaRPr>
          </a:p>
        </p:txBody>
      </p:sp>
      <p:sp>
        <p:nvSpPr>
          <p:cNvPr id="169" name="Google Shape;169;p2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14</a:t>
            </a:fld>
            <a:endParaRPr/>
          </a:p>
        </p:txBody>
      </p:sp>
      <p:sp>
        <p:nvSpPr>
          <p:cNvPr id="170" name="Google Shape;170;p26"/>
          <p:cNvSpPr txBox="1"/>
          <p:nvPr/>
        </p:nvSpPr>
        <p:spPr>
          <a:xfrm>
            <a:off x="3550700" y="1545675"/>
            <a:ext cx="3698100" cy="635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 sz="1800" b="1" dirty="0">
                <a:solidFill>
                  <a:schemeClr val="lt2"/>
                </a:solidFill>
                <a:latin typeface="+mn-lt"/>
                <a:ea typeface="Nunito"/>
                <a:cs typeface="Nunito"/>
                <a:sym typeface="Nunito"/>
              </a:rPr>
              <a:t>Written Report</a:t>
            </a:r>
            <a:endParaRPr sz="1800" b="1" dirty="0">
              <a:solidFill>
                <a:schemeClr val="lt2"/>
              </a:solidFill>
              <a:latin typeface="+mn-lt"/>
              <a:ea typeface="Nunito"/>
              <a:cs typeface="Nunito"/>
              <a:sym typeface="Nunito"/>
            </a:endParaRPr>
          </a:p>
          <a:p>
            <a:pPr marL="0" lvl="0" indent="0" algn="ctr" rtl="0">
              <a:lnSpc>
                <a:spcPct val="100000"/>
              </a:lnSpc>
              <a:spcBef>
                <a:spcPts val="0"/>
              </a:spcBef>
              <a:spcAft>
                <a:spcPts val="0"/>
              </a:spcAft>
              <a:buClr>
                <a:schemeClr val="dk1"/>
              </a:buClr>
              <a:buSzPts val="1100"/>
              <a:buFont typeface="Arial"/>
              <a:buNone/>
            </a:pPr>
            <a:r>
              <a:rPr lang="en" sz="1600" i="1" dirty="0">
                <a:solidFill>
                  <a:schemeClr val="dk1"/>
                </a:solidFill>
                <a:latin typeface="+mn-lt"/>
                <a:ea typeface="Nunito"/>
                <a:cs typeface="Nunito"/>
                <a:sym typeface="Nunito"/>
              </a:rPr>
              <a:t>Each section should start a new page</a:t>
            </a:r>
            <a:endParaRPr sz="1600" i="1" dirty="0">
              <a:solidFill>
                <a:schemeClr val="dk1"/>
              </a:solidFill>
              <a:latin typeface="+mn-lt"/>
              <a:ea typeface="Nunito"/>
              <a:cs typeface="Nunito"/>
              <a:sym typeface="Nunito"/>
            </a:endParaRPr>
          </a:p>
          <a:p>
            <a:pPr marL="0" lvl="0" indent="0" algn="ctr" rtl="0">
              <a:lnSpc>
                <a:spcPct val="100000"/>
              </a:lnSpc>
              <a:spcBef>
                <a:spcPts val="0"/>
              </a:spcBef>
              <a:spcAft>
                <a:spcPts val="0"/>
              </a:spcAft>
              <a:buNone/>
            </a:pPr>
            <a:endParaRPr dirty="0">
              <a:latin typeface="+mn-lt"/>
              <a:ea typeface="Old Standard TT"/>
              <a:cs typeface="Old Standard TT"/>
              <a:sym typeface="Old Standard T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7"/>
          <p:cNvSpPr txBox="1">
            <a:spLocks noGrp="1"/>
          </p:cNvSpPr>
          <p:nvPr>
            <p:ph type="title"/>
          </p:nvPr>
        </p:nvSpPr>
        <p:spPr>
          <a:xfrm>
            <a:off x="311675" y="-6176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solidFill>
                  <a:schemeClr val="lt2"/>
                </a:solidFill>
                <a:latin typeface="+mn-lt"/>
                <a:ea typeface="Nunito"/>
                <a:cs typeface="Nunito"/>
                <a:sym typeface="Nunito"/>
              </a:rPr>
              <a:t>Examples</a:t>
            </a:r>
            <a:endParaRPr sz="2600" b="1" dirty="0">
              <a:solidFill>
                <a:schemeClr val="lt2"/>
              </a:solidFill>
              <a:latin typeface="+mn-lt"/>
              <a:ea typeface="Nunito"/>
              <a:cs typeface="Nunito"/>
              <a:sym typeface="Nunito"/>
            </a:endParaRPr>
          </a:p>
        </p:txBody>
      </p:sp>
      <p:sp>
        <p:nvSpPr>
          <p:cNvPr id="176" name="Google Shape;176;p27"/>
          <p:cNvSpPr txBox="1">
            <a:spLocks noGrp="1"/>
          </p:cNvSpPr>
          <p:nvPr>
            <p:ph type="body" idx="1"/>
          </p:nvPr>
        </p:nvSpPr>
        <p:spPr>
          <a:xfrm>
            <a:off x="311700" y="379159"/>
            <a:ext cx="8694158" cy="2064125"/>
          </a:xfrm>
          <a:prstGeom prst="rect">
            <a:avLst/>
          </a:prstGeom>
        </p:spPr>
        <p:txBody>
          <a:bodyPr spcFirstLastPara="1" wrap="square" lIns="91425" tIns="91425" rIns="91425" bIns="91425" anchor="t" anchorCtr="0">
            <a:noAutofit/>
          </a:bodyPr>
          <a:lstStyle/>
          <a:p>
            <a:pPr marL="0" lvl="0" indent="0" algn="l" rtl="0">
              <a:lnSpc>
                <a:spcPct val="120000"/>
              </a:lnSpc>
              <a:spcBef>
                <a:spcPts val="1600"/>
              </a:spcBef>
              <a:spcAft>
                <a:spcPts val="0"/>
              </a:spcAft>
              <a:buClr>
                <a:schemeClr val="dk1"/>
              </a:buClr>
              <a:buSzPts val="1100"/>
              <a:buFont typeface="Arial"/>
              <a:buNone/>
            </a:pPr>
            <a:r>
              <a:rPr lang="en" b="1" dirty="0">
                <a:solidFill>
                  <a:schemeClr val="lt2"/>
                </a:solidFill>
                <a:latin typeface="+mn-lt"/>
                <a:ea typeface="Nunito"/>
                <a:cs typeface="Nunito"/>
                <a:sym typeface="Nunito"/>
              </a:rPr>
              <a:t>Science Fair Process, Schedule</a:t>
            </a:r>
            <a:r>
              <a:rPr lang="en" sz="1600" dirty="0">
                <a:latin typeface="+mn-lt"/>
                <a:ea typeface="Nunito"/>
                <a:cs typeface="Nunito"/>
                <a:sym typeface="Nunito"/>
              </a:rPr>
              <a:t>  </a:t>
            </a:r>
            <a:r>
              <a:rPr lang="en-US" sz="1600" dirty="0">
                <a:latin typeface="+mn-lt"/>
                <a:ea typeface="Nunito"/>
                <a:cs typeface="Nunito"/>
                <a:sym typeface="Nunito"/>
              </a:rPr>
              <a:t>It is recommended that you create </a:t>
            </a:r>
            <a:r>
              <a:rPr lang="en" sz="1600" dirty="0">
                <a:latin typeface="+mn-lt"/>
                <a:ea typeface="Nunito"/>
                <a:cs typeface="Nunito"/>
                <a:sym typeface="Nunito"/>
              </a:rPr>
              <a:t>a schedule with due dates, for each step in the </a:t>
            </a:r>
            <a:r>
              <a:rPr lang="en-US" sz="1600" dirty="0">
                <a:latin typeface="+mn-lt"/>
                <a:ea typeface="Nunito"/>
                <a:cs typeface="Nunito"/>
                <a:sym typeface="Nunito"/>
              </a:rPr>
              <a:t>science fair </a:t>
            </a:r>
            <a:r>
              <a:rPr lang="en" sz="1600" dirty="0">
                <a:latin typeface="+mn-lt"/>
                <a:ea typeface="Nunito"/>
                <a:cs typeface="Nunito"/>
                <a:sym typeface="Nunito"/>
              </a:rPr>
              <a:t>process, start to finish</a:t>
            </a:r>
            <a:r>
              <a:rPr lang="en-US" sz="1600" dirty="0">
                <a:latin typeface="+mn-lt"/>
                <a:ea typeface="Nunito"/>
                <a:cs typeface="Nunito"/>
                <a:sym typeface="Nunito"/>
              </a:rPr>
              <a:t>. Furnish to both students and parent/guardian, to help both stay on top of each step</a:t>
            </a:r>
            <a:r>
              <a:rPr lang="en" sz="1600" dirty="0">
                <a:latin typeface="+mn-lt"/>
                <a:ea typeface="Nunito"/>
                <a:cs typeface="Nunito"/>
                <a:sym typeface="Nunito"/>
              </a:rPr>
              <a:t>. </a:t>
            </a:r>
            <a:r>
              <a:rPr lang="en" sz="1600" b="1" i="1" dirty="0">
                <a:latin typeface="+mn-lt"/>
                <a:ea typeface="Nunito"/>
                <a:cs typeface="Nunito"/>
                <a:sym typeface="Nunito"/>
              </a:rPr>
              <a:t>Tip</a:t>
            </a:r>
            <a:r>
              <a:rPr lang="en" sz="1600" dirty="0">
                <a:latin typeface="+mn-lt"/>
                <a:ea typeface="Nunito"/>
                <a:cs typeface="Nunito"/>
                <a:sym typeface="Nunito"/>
              </a:rPr>
              <a:t>: Start creating your own schedule with the date for your School’s fair, and </a:t>
            </a:r>
            <a:r>
              <a:rPr lang="en" sz="1600" b="1" dirty="0">
                <a:latin typeface="+mn-lt"/>
                <a:ea typeface="Nunito"/>
                <a:cs typeface="Nunito"/>
                <a:sym typeface="Nunito"/>
              </a:rPr>
              <a:t>work backwards!</a:t>
            </a:r>
            <a:r>
              <a:rPr lang="en" sz="1600" dirty="0">
                <a:latin typeface="+mn-lt"/>
                <a:ea typeface="Nunito"/>
                <a:cs typeface="Nunito"/>
                <a:sym typeface="Nunito"/>
              </a:rPr>
              <a:t>  </a:t>
            </a:r>
            <a:endParaRPr lang="en-US" sz="1600" dirty="0">
              <a:latin typeface="+mn-lt"/>
              <a:ea typeface="Nunito"/>
              <a:cs typeface="Nunito"/>
              <a:sym typeface="Nunito"/>
            </a:endParaRPr>
          </a:p>
          <a:p>
            <a:pPr marL="0" lvl="0" indent="0" algn="l" rtl="0">
              <a:lnSpc>
                <a:spcPct val="120000"/>
              </a:lnSpc>
              <a:spcBef>
                <a:spcPts val="1600"/>
              </a:spcBef>
              <a:spcAft>
                <a:spcPts val="0"/>
              </a:spcAft>
              <a:buClr>
                <a:schemeClr val="dk1"/>
              </a:buClr>
              <a:buSzPts val="1100"/>
              <a:buFont typeface="Arial"/>
              <a:buNone/>
            </a:pPr>
            <a:r>
              <a:rPr lang="en" sz="1600" dirty="0">
                <a:latin typeface="+mn-lt"/>
                <a:ea typeface="Nunito"/>
                <a:cs typeface="Nunito"/>
                <a:sym typeface="Nunito"/>
              </a:rPr>
              <a:t>Access </a:t>
            </a:r>
            <a:r>
              <a:rPr lang="en-US" sz="1600" dirty="0">
                <a:latin typeface="+mn-lt"/>
                <a:ea typeface="Nunito"/>
                <a:cs typeface="Nunito"/>
                <a:sym typeface="Nunito"/>
              </a:rPr>
              <a:t>a </a:t>
            </a:r>
            <a:r>
              <a:rPr lang="en-US" sz="1600" b="1" dirty="0">
                <a:latin typeface="+mn-lt"/>
                <a:ea typeface="Nunito"/>
                <a:cs typeface="Nunito"/>
                <a:sym typeface="Nunito"/>
              </a:rPr>
              <a:t>S</a:t>
            </a:r>
            <a:r>
              <a:rPr lang="en" sz="1600" b="1" dirty="0">
                <a:latin typeface="+mn-lt"/>
                <a:ea typeface="Nunito"/>
                <a:cs typeface="Nunito"/>
                <a:sym typeface="Nunito"/>
              </a:rPr>
              <a:t>ample </a:t>
            </a:r>
            <a:r>
              <a:rPr lang="en-US" sz="1600" b="1" dirty="0">
                <a:latin typeface="+mn-lt"/>
                <a:ea typeface="Nunito"/>
                <a:cs typeface="Nunito"/>
                <a:sym typeface="Nunito"/>
              </a:rPr>
              <a:t>Schedule </a:t>
            </a:r>
            <a:r>
              <a:rPr lang="en-US" sz="1600" dirty="0">
                <a:latin typeface="+mn-lt"/>
                <a:ea typeface="Nunito"/>
                <a:cs typeface="Nunito"/>
                <a:sym typeface="Nunito"/>
              </a:rPr>
              <a:t>at:  </a:t>
            </a:r>
            <a:r>
              <a:rPr lang="en-US" sz="1600" i="1" dirty="0">
                <a:solidFill>
                  <a:srgbClr val="26A69A"/>
                </a:solidFill>
                <a:latin typeface="+mn-lt"/>
                <a:ea typeface="Nunito"/>
                <a:cs typeface="Nunito"/>
                <a:sym typeface="Nunito"/>
              </a:rPr>
              <a:t>jdstaregion11.weebly.com  </a:t>
            </a:r>
            <a:r>
              <a:rPr lang="en-US" sz="1500" dirty="0">
                <a:solidFill>
                  <a:schemeClr val="tx1"/>
                </a:solidFill>
                <a:latin typeface="+mn-lt"/>
                <a:ea typeface="Nunito"/>
                <a:cs typeface="Nunito"/>
                <a:sym typeface="Nunito"/>
              </a:rPr>
              <a:t>(Teachers Tab: Sample Schedule)</a:t>
            </a:r>
            <a:endParaRPr sz="1500" i="1" dirty="0">
              <a:solidFill>
                <a:schemeClr val="tx1"/>
              </a:solidFill>
              <a:latin typeface="+mn-lt"/>
              <a:ea typeface="Nunito"/>
              <a:cs typeface="Nunito"/>
              <a:sym typeface="Nunito"/>
            </a:endParaRPr>
          </a:p>
          <a:p>
            <a:pPr marL="0" lvl="0" indent="0" algn="l" rtl="0">
              <a:lnSpc>
                <a:spcPct val="120000"/>
              </a:lnSpc>
              <a:spcBef>
                <a:spcPts val="1600"/>
              </a:spcBef>
              <a:spcAft>
                <a:spcPts val="1600"/>
              </a:spcAft>
              <a:buNone/>
            </a:pPr>
            <a:endParaRPr sz="1600" dirty="0">
              <a:latin typeface="+mn-lt"/>
              <a:ea typeface="Nunito"/>
              <a:cs typeface="Nunito"/>
              <a:sym typeface="Nunito"/>
            </a:endParaRPr>
          </a:p>
        </p:txBody>
      </p:sp>
      <p:sp>
        <p:nvSpPr>
          <p:cNvPr id="177" name="Google Shape;177;p27"/>
          <p:cNvSpPr txBox="1">
            <a:spLocks noGrp="1"/>
          </p:cNvSpPr>
          <p:nvPr>
            <p:ph type="title"/>
          </p:nvPr>
        </p:nvSpPr>
        <p:spPr>
          <a:xfrm>
            <a:off x="311675" y="2371806"/>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solidFill>
                  <a:schemeClr val="lt2"/>
                </a:solidFill>
                <a:latin typeface="+mn-lt"/>
                <a:ea typeface="Nunito"/>
                <a:cs typeface="Nunito"/>
                <a:sym typeface="Nunito"/>
              </a:rPr>
              <a:t>Rubrics</a:t>
            </a:r>
            <a:endParaRPr sz="2600" b="1" dirty="0">
              <a:solidFill>
                <a:schemeClr val="lt2"/>
              </a:solidFill>
              <a:latin typeface="+mn-lt"/>
              <a:ea typeface="Nunito"/>
              <a:cs typeface="Nunito"/>
              <a:sym typeface="Nunito"/>
            </a:endParaRPr>
          </a:p>
        </p:txBody>
      </p:sp>
      <p:sp>
        <p:nvSpPr>
          <p:cNvPr id="178" name="Google Shape;178;p27"/>
          <p:cNvSpPr txBox="1">
            <a:spLocks noGrp="1"/>
          </p:cNvSpPr>
          <p:nvPr>
            <p:ph type="body" idx="1"/>
          </p:nvPr>
        </p:nvSpPr>
        <p:spPr>
          <a:xfrm>
            <a:off x="311700" y="2745299"/>
            <a:ext cx="8694158" cy="2238224"/>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dirty="0">
                <a:latin typeface="+mn-lt"/>
                <a:ea typeface="Nunito"/>
                <a:cs typeface="Nunito"/>
                <a:sym typeface="Nunito"/>
              </a:rPr>
              <a:t>The IJAS has prepared rubrics for the judging of science fair projects at the State Fair in late Spring.  These rubrics may also be used for the Regional and School Fairs. They may not be used for any other purpose, or by anyone outside of the IJAS or JDSTA.</a:t>
            </a:r>
            <a:endParaRPr lang="en-US" sz="1600" dirty="0">
              <a:latin typeface="+mn-lt"/>
              <a:ea typeface="Nunito"/>
              <a:cs typeface="Nunito"/>
              <a:sym typeface="Nunito"/>
            </a:endParaRPr>
          </a:p>
          <a:p>
            <a:pPr marL="0" lvl="0" indent="0" algn="l" rtl="0">
              <a:lnSpc>
                <a:spcPct val="50000"/>
              </a:lnSpc>
              <a:spcBef>
                <a:spcPts val="0"/>
              </a:spcBef>
              <a:spcAft>
                <a:spcPts val="1600"/>
              </a:spcAft>
              <a:buNone/>
            </a:pPr>
            <a:r>
              <a:rPr lang="en-US" sz="1500" b="1" dirty="0">
                <a:latin typeface="+mn-lt"/>
                <a:ea typeface="Nunito"/>
                <a:cs typeface="Nunito"/>
                <a:sym typeface="Nunito"/>
              </a:rPr>
              <a:t>	Rubric: Experimental, Poster Session		Rubric: Design, Poster Session</a:t>
            </a:r>
          </a:p>
          <a:p>
            <a:pPr marL="0" lvl="0" indent="0" algn="l" rtl="0">
              <a:lnSpc>
                <a:spcPct val="50000"/>
              </a:lnSpc>
              <a:spcBef>
                <a:spcPts val="0"/>
              </a:spcBef>
              <a:spcAft>
                <a:spcPts val="1600"/>
              </a:spcAft>
              <a:buNone/>
            </a:pPr>
            <a:r>
              <a:rPr lang="en-US" sz="1500" b="1" dirty="0">
                <a:latin typeface="+mn-lt"/>
                <a:ea typeface="Nunito"/>
                <a:cs typeface="Nunito"/>
                <a:sym typeface="Nunito"/>
              </a:rPr>
              <a:t>	Rubric: Experimental, Paper Session		Rubric: Design, Paper Session</a:t>
            </a:r>
            <a:endParaRPr lang="en-US" sz="1600" dirty="0">
              <a:latin typeface="+mn-lt"/>
              <a:ea typeface="Nunito"/>
              <a:cs typeface="Nunito"/>
              <a:sym typeface="Nunito"/>
            </a:endParaRPr>
          </a:p>
          <a:p>
            <a:pPr marL="0" lvl="0" indent="0" algn="l" rtl="0">
              <a:lnSpc>
                <a:spcPct val="100000"/>
              </a:lnSpc>
              <a:spcBef>
                <a:spcPts val="0"/>
              </a:spcBef>
              <a:spcAft>
                <a:spcPts val="1600"/>
              </a:spcAft>
              <a:buNone/>
            </a:pPr>
            <a:r>
              <a:rPr lang="en-US" sz="1600" dirty="0">
                <a:solidFill>
                  <a:schemeClr val="tx1"/>
                </a:solidFill>
                <a:latin typeface="+mn-lt"/>
                <a:ea typeface="Nunito"/>
                <a:cs typeface="Nunito"/>
                <a:sym typeface="Nunito"/>
              </a:rPr>
              <a:t>To </a:t>
            </a:r>
            <a:r>
              <a:rPr lang="en-US" sz="1600" b="1" dirty="0">
                <a:solidFill>
                  <a:schemeClr val="tx1"/>
                </a:solidFill>
                <a:latin typeface="+mn-lt"/>
                <a:ea typeface="Nunito"/>
                <a:cs typeface="Nunito"/>
                <a:sym typeface="Nunito"/>
              </a:rPr>
              <a:t>request</a:t>
            </a:r>
            <a:r>
              <a:rPr lang="en-US" sz="1600" dirty="0">
                <a:solidFill>
                  <a:schemeClr val="tx1"/>
                </a:solidFill>
                <a:latin typeface="+mn-lt"/>
                <a:ea typeface="Nunito"/>
                <a:cs typeface="Nunito"/>
                <a:sym typeface="Nunito"/>
              </a:rPr>
              <a:t> a Rubric contact the JDSTA Board at  </a:t>
            </a:r>
            <a:r>
              <a:rPr lang="en-US" sz="1600" i="1" dirty="0" err="1">
                <a:solidFill>
                  <a:schemeClr val="tx1"/>
                </a:solidFill>
                <a:latin typeface="+mn-lt"/>
                <a:ea typeface="Nunito"/>
                <a:cs typeface="Nunito"/>
                <a:sym typeface="Nunito"/>
              </a:rPr>
              <a:t>jdstatreasurer@gmail.com</a:t>
            </a:r>
            <a:endParaRPr sz="1600" i="1" dirty="0">
              <a:solidFill>
                <a:schemeClr val="tx1"/>
              </a:solidFill>
              <a:latin typeface="+mn-lt"/>
              <a:ea typeface="Nunito"/>
              <a:cs typeface="Nunito"/>
              <a:sym typeface="Nunito"/>
            </a:endParaRPr>
          </a:p>
        </p:txBody>
      </p:sp>
      <p:sp>
        <p:nvSpPr>
          <p:cNvPr id="183" name="Google Shape;183;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8"/>
          <p:cNvSpPr txBox="1">
            <a:spLocks noGrp="1"/>
          </p:cNvSpPr>
          <p:nvPr>
            <p:ph type="title"/>
          </p:nvPr>
        </p:nvSpPr>
        <p:spPr>
          <a:xfrm>
            <a:off x="311675" y="8367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solidFill>
                  <a:schemeClr val="lt2"/>
                </a:solidFill>
                <a:latin typeface="+mn-lt"/>
                <a:ea typeface="Nunito"/>
                <a:cs typeface="Nunito"/>
                <a:sym typeface="Nunito"/>
              </a:rPr>
              <a:t>Science Fair Planning: </a:t>
            </a:r>
            <a:r>
              <a:rPr lang="en" sz="2600" dirty="0">
                <a:solidFill>
                  <a:schemeClr val="lt2"/>
                </a:solidFill>
                <a:latin typeface="+mn-lt"/>
                <a:ea typeface="Nunito"/>
                <a:cs typeface="Nunito"/>
                <a:sym typeface="Nunito"/>
              </a:rPr>
              <a:t>Local Fair</a:t>
            </a:r>
            <a:endParaRPr sz="2600" dirty="0">
              <a:solidFill>
                <a:schemeClr val="lt2"/>
              </a:solidFill>
              <a:latin typeface="+mn-lt"/>
              <a:ea typeface="Nunito"/>
              <a:cs typeface="Nunito"/>
              <a:sym typeface="Nunito"/>
            </a:endParaRPr>
          </a:p>
        </p:txBody>
      </p:sp>
      <p:sp>
        <p:nvSpPr>
          <p:cNvPr id="189" name="Google Shape;189;p28"/>
          <p:cNvSpPr txBox="1">
            <a:spLocks noGrp="1"/>
          </p:cNvSpPr>
          <p:nvPr>
            <p:ph type="body" idx="1"/>
          </p:nvPr>
        </p:nvSpPr>
        <p:spPr>
          <a:xfrm>
            <a:off x="311700" y="505552"/>
            <a:ext cx="8745000" cy="4536145"/>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600" dirty="0">
                <a:latin typeface="+mn-lt"/>
                <a:ea typeface="Nunito"/>
                <a:cs typeface="Nunito"/>
                <a:sym typeface="Nunito"/>
              </a:rPr>
              <a:t>Each school is responsible for holding its own science fair for participating students, and arranging for judges to review and score projects. The top projects in the school are then selected to advance to the Regional Science Fair; </a:t>
            </a:r>
            <a:r>
              <a:rPr lang="en-US" sz="1600" dirty="0">
                <a:latin typeface="+mn-lt"/>
                <a:ea typeface="Nunito"/>
                <a:cs typeface="Nunito"/>
                <a:sym typeface="Nunito"/>
              </a:rPr>
              <a:t>U</a:t>
            </a:r>
            <a:r>
              <a:rPr lang="en" sz="1600" dirty="0">
                <a:latin typeface="+mn-lt"/>
                <a:ea typeface="Nunito"/>
                <a:cs typeface="Nunito"/>
                <a:sym typeface="Nunito"/>
              </a:rPr>
              <a:t>p to ten Poster projects, plus ten Paper projects can be sent. </a:t>
            </a:r>
            <a:endParaRPr lang="en-US" sz="1600" dirty="0">
              <a:latin typeface="+mn-lt"/>
              <a:ea typeface="Nunito"/>
              <a:cs typeface="Nunito"/>
              <a:sym typeface="Nunito"/>
            </a:endParaRPr>
          </a:p>
          <a:p>
            <a:pPr marL="0" lvl="0" indent="0" algn="l" rtl="0">
              <a:lnSpc>
                <a:spcPct val="100000"/>
              </a:lnSpc>
              <a:spcBef>
                <a:spcPts val="0"/>
              </a:spcBef>
              <a:spcAft>
                <a:spcPts val="0"/>
              </a:spcAft>
              <a:buNone/>
            </a:pPr>
            <a:endParaRPr lang="en-US" sz="1600" dirty="0">
              <a:latin typeface="+mn-lt"/>
              <a:ea typeface="Nunito"/>
              <a:cs typeface="Nunito"/>
              <a:sym typeface="Nunito"/>
            </a:endParaRPr>
          </a:p>
          <a:p>
            <a:pPr marL="0" lvl="0" indent="0" algn="l" rtl="0">
              <a:lnSpc>
                <a:spcPct val="100000"/>
              </a:lnSpc>
              <a:spcBef>
                <a:spcPts val="0"/>
              </a:spcBef>
              <a:spcAft>
                <a:spcPts val="0"/>
              </a:spcAft>
              <a:buNone/>
            </a:pPr>
            <a:r>
              <a:rPr lang="en" sz="1600" b="1" dirty="0">
                <a:solidFill>
                  <a:schemeClr val="lt2"/>
                </a:solidFill>
                <a:latin typeface="+mn-lt"/>
                <a:ea typeface="Nunito"/>
                <a:cs typeface="Nunito"/>
                <a:sym typeface="Nunito"/>
              </a:rPr>
              <a:t>Scheduling</a:t>
            </a:r>
            <a:r>
              <a:rPr lang="en" sz="1600" dirty="0">
                <a:latin typeface="+mn-lt"/>
                <a:ea typeface="Nunito"/>
                <a:cs typeface="Nunito"/>
                <a:sym typeface="Nunito"/>
              </a:rPr>
              <a:t>: It is wise to schedule early rather than last minute, to allow for contingencies due to events such as weather.</a:t>
            </a:r>
            <a:endParaRPr lang="en-US" sz="1600" dirty="0">
              <a:latin typeface="+mn-lt"/>
              <a:ea typeface="Nunito"/>
              <a:cs typeface="Nunito"/>
              <a:sym typeface="Nunito"/>
            </a:endParaRPr>
          </a:p>
          <a:p>
            <a:pPr lvl="0" indent="-330200">
              <a:buSzPts val="1600"/>
              <a:buFont typeface="Nunito"/>
              <a:buChar char="●"/>
            </a:pPr>
            <a:r>
              <a:rPr lang="en-US" sz="1600" dirty="0">
                <a:latin typeface="+mn-lt"/>
                <a:ea typeface="Nunito"/>
                <a:cs typeface="Nunito"/>
                <a:sym typeface="Nunito"/>
              </a:rPr>
              <a:t>You will need to register your students for the Regional Fair by February 12th</a:t>
            </a:r>
          </a:p>
          <a:p>
            <a:pPr lvl="0" indent="-330200">
              <a:buSzPts val="1600"/>
              <a:buFont typeface="Nunito"/>
              <a:buChar char="●"/>
            </a:pPr>
            <a:r>
              <a:rPr lang="en-US" sz="1600" dirty="0">
                <a:latin typeface="+mn-lt"/>
                <a:ea typeface="Nunito"/>
                <a:cs typeface="Nunito"/>
                <a:sym typeface="Nunito"/>
              </a:rPr>
              <a:t>Commonly, schools schedule their fair in conjunction with Catholic Schools Week</a:t>
            </a:r>
          </a:p>
          <a:p>
            <a:pPr marL="127000" lvl="0" indent="0">
              <a:buSzPts val="1600"/>
              <a:buNone/>
            </a:pPr>
            <a:endParaRPr lang="en-US" sz="1600" dirty="0">
              <a:latin typeface="+mn-lt"/>
              <a:ea typeface="Nunito"/>
              <a:cs typeface="Nunito"/>
              <a:sym typeface="Nunito"/>
            </a:endParaRPr>
          </a:p>
          <a:p>
            <a:pPr marL="127000" lvl="0" indent="0">
              <a:buSzPts val="1600"/>
              <a:buNone/>
            </a:pPr>
            <a:r>
              <a:rPr lang="en-US" sz="1600" b="1" dirty="0">
                <a:solidFill>
                  <a:schemeClr val="lt2"/>
                </a:solidFill>
                <a:latin typeface="+mn-lt"/>
                <a:ea typeface="Nunito"/>
                <a:cs typeface="Nunito"/>
                <a:sym typeface="Nunito"/>
              </a:rPr>
              <a:t>Format</a:t>
            </a:r>
            <a:r>
              <a:rPr lang="en-US" sz="1600" dirty="0">
                <a:latin typeface="+mn-lt"/>
                <a:ea typeface="Nunito"/>
                <a:cs typeface="Nunito"/>
                <a:sym typeface="Nunito"/>
              </a:rPr>
              <a:t>: There are many options for the manner in which schools hold their Fairs</a:t>
            </a:r>
          </a:p>
          <a:p>
            <a:pPr lvl="0" indent="-330200">
              <a:lnSpc>
                <a:spcPct val="100000"/>
              </a:lnSpc>
              <a:buSzPts val="1600"/>
              <a:buFont typeface="Nunito"/>
              <a:buChar char="●"/>
            </a:pPr>
            <a:r>
              <a:rPr lang="en-US" sz="1600" dirty="0">
                <a:latin typeface="+mn-lt"/>
                <a:ea typeface="Nunito"/>
                <a:cs typeface="Nunito"/>
                <a:sym typeface="Nunito"/>
              </a:rPr>
              <a:t>Participation by both 7th and 8th grade, </a:t>
            </a:r>
            <a:r>
              <a:rPr lang="en-US" sz="1600" b="1" dirty="0">
                <a:latin typeface="+mn-lt"/>
                <a:ea typeface="Nunito"/>
                <a:cs typeface="Nunito"/>
                <a:sym typeface="Nunito"/>
              </a:rPr>
              <a:t>or</a:t>
            </a:r>
            <a:r>
              <a:rPr lang="en-US" sz="1600" dirty="0">
                <a:latin typeface="+mn-lt"/>
                <a:ea typeface="Nunito"/>
                <a:cs typeface="Nunito"/>
                <a:sym typeface="Nunito"/>
              </a:rPr>
              <a:t> limited to one grade level</a:t>
            </a:r>
          </a:p>
          <a:p>
            <a:pPr lvl="0" indent="-330200">
              <a:lnSpc>
                <a:spcPct val="100000"/>
              </a:lnSpc>
              <a:buSzPts val="1600"/>
              <a:buFont typeface="Nunito"/>
              <a:buChar char="●"/>
            </a:pPr>
            <a:r>
              <a:rPr lang="en-US" sz="1600" dirty="0">
                <a:latin typeface="+mn-lt"/>
                <a:ea typeface="Nunito"/>
                <a:cs typeface="Nunito"/>
                <a:sym typeface="Nunito"/>
              </a:rPr>
              <a:t>During the school day (projects can be available for adult viewing in the evening or weekend)</a:t>
            </a:r>
          </a:p>
          <a:p>
            <a:pPr lvl="0" indent="-330200">
              <a:lnSpc>
                <a:spcPct val="100000"/>
              </a:lnSpc>
              <a:buSzPts val="1600"/>
              <a:buFont typeface="Nunito"/>
              <a:buChar char="●"/>
            </a:pPr>
            <a:r>
              <a:rPr lang="en-US" sz="1600" dirty="0">
                <a:latin typeface="+mn-lt"/>
                <a:ea typeface="Nunito"/>
                <a:cs typeface="Nunito"/>
                <a:sym typeface="Nunito"/>
              </a:rPr>
              <a:t>Holding the Fair on an evening or weekend</a:t>
            </a:r>
          </a:p>
          <a:p>
            <a:pPr lvl="0" indent="-330200">
              <a:lnSpc>
                <a:spcPct val="100000"/>
              </a:lnSpc>
              <a:buSzPts val="1600"/>
              <a:buFont typeface="Nunito"/>
              <a:buChar char="●"/>
            </a:pPr>
            <a:r>
              <a:rPr lang="en-US" sz="1600" dirty="0">
                <a:latin typeface="+mn-lt"/>
                <a:ea typeface="Nunito"/>
                <a:cs typeface="Nunito"/>
                <a:sym typeface="Nunito"/>
              </a:rPr>
              <a:t>Virtual Fair </a:t>
            </a:r>
          </a:p>
          <a:p>
            <a:pPr marL="0" lvl="0" indent="0" algn="l" rtl="0">
              <a:lnSpc>
                <a:spcPct val="100000"/>
              </a:lnSpc>
              <a:spcBef>
                <a:spcPts val="0"/>
              </a:spcBef>
              <a:spcAft>
                <a:spcPts val="0"/>
              </a:spcAft>
              <a:buNone/>
            </a:pPr>
            <a:endParaRPr sz="1600" dirty="0">
              <a:latin typeface="+mn-lt"/>
              <a:ea typeface="Nunito"/>
              <a:cs typeface="Nunito"/>
              <a:sym typeface="Nunito"/>
            </a:endParaRPr>
          </a:p>
        </p:txBody>
      </p:sp>
      <p:sp>
        <p:nvSpPr>
          <p:cNvPr id="192" name="Google Shape;192;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17</a:t>
            </a:fld>
            <a:endParaRPr lang="uk-UA"/>
          </a:p>
        </p:txBody>
      </p:sp>
      <p:sp>
        <p:nvSpPr>
          <p:cNvPr id="3" name="TextBox 2"/>
          <p:cNvSpPr txBox="1"/>
          <p:nvPr/>
        </p:nvSpPr>
        <p:spPr>
          <a:xfrm>
            <a:off x="201083" y="158745"/>
            <a:ext cx="8561917" cy="860748"/>
          </a:xfrm>
          <a:prstGeom prst="rect">
            <a:avLst/>
          </a:prstGeom>
          <a:noFill/>
        </p:spPr>
        <p:txBody>
          <a:bodyPr wrap="square" rtlCol="0">
            <a:spAutoFit/>
          </a:bodyPr>
          <a:lstStyle/>
          <a:p>
            <a:pPr>
              <a:lnSpc>
                <a:spcPct val="120000"/>
              </a:lnSpc>
            </a:pPr>
            <a:r>
              <a:rPr lang="en-US" b="1" dirty="0">
                <a:solidFill>
                  <a:srgbClr val="26A69A"/>
                </a:solidFill>
                <a:latin typeface="+mn-lt"/>
                <a:cs typeface="Nunito"/>
              </a:rPr>
              <a:t>Display</a:t>
            </a:r>
            <a:r>
              <a:rPr lang="en-US" dirty="0">
                <a:latin typeface="+mn-lt"/>
                <a:cs typeface="Nunito"/>
              </a:rPr>
              <a:t>: whether it is an Experimental or Design Project, or the Poster or Paper Session, students may </a:t>
            </a:r>
            <a:r>
              <a:rPr lang="en-US" b="1" dirty="0">
                <a:latin typeface="+mn-lt"/>
                <a:cs typeface="Nunito"/>
              </a:rPr>
              <a:t>not</a:t>
            </a:r>
            <a:r>
              <a:rPr lang="en-US" dirty="0">
                <a:latin typeface="+mn-lt"/>
                <a:cs typeface="Nunito"/>
              </a:rPr>
              <a:t> have </a:t>
            </a:r>
            <a:r>
              <a:rPr lang="en-US" b="1" dirty="0">
                <a:latin typeface="+mn-lt"/>
                <a:cs typeface="Nunito"/>
              </a:rPr>
              <a:t>any</a:t>
            </a:r>
            <a:r>
              <a:rPr lang="en-US" dirty="0">
                <a:latin typeface="+mn-lt"/>
                <a:cs typeface="Nunito"/>
              </a:rPr>
              <a:t> extra materials on display or for demonstrations. No exceptions. </a:t>
            </a:r>
          </a:p>
          <a:p>
            <a:pPr marL="285750" indent="-285750">
              <a:lnSpc>
                <a:spcPct val="120000"/>
              </a:lnSpc>
              <a:buFont typeface="Arial"/>
              <a:buChar char="•"/>
            </a:pPr>
            <a:r>
              <a:rPr lang="en-US" dirty="0">
                <a:latin typeface="+mn-lt"/>
                <a:cs typeface="Nunito"/>
              </a:rPr>
              <a:t>Be sure that all Safety and Endorsement forms are </a:t>
            </a:r>
            <a:r>
              <a:rPr lang="en-US" b="1" dirty="0">
                <a:latin typeface="+mn-lt"/>
                <a:cs typeface="Nunito"/>
              </a:rPr>
              <a:t>Signed</a:t>
            </a:r>
            <a:r>
              <a:rPr lang="en-US" dirty="0">
                <a:latin typeface="+mn-lt"/>
                <a:cs typeface="Nunito"/>
              </a:rPr>
              <a:t>!</a:t>
            </a:r>
          </a:p>
        </p:txBody>
      </p:sp>
      <p:sp>
        <p:nvSpPr>
          <p:cNvPr id="4" name="TextBox 3"/>
          <p:cNvSpPr txBox="1"/>
          <p:nvPr/>
        </p:nvSpPr>
        <p:spPr>
          <a:xfrm>
            <a:off x="486833" y="1015997"/>
            <a:ext cx="3302000" cy="1636345"/>
          </a:xfrm>
          <a:prstGeom prst="rect">
            <a:avLst/>
          </a:prstGeom>
          <a:noFill/>
        </p:spPr>
        <p:txBody>
          <a:bodyPr wrap="square" rtlCol="0">
            <a:spAutoFit/>
          </a:bodyPr>
          <a:lstStyle/>
          <a:p>
            <a:pPr>
              <a:lnSpc>
                <a:spcPct val="120000"/>
              </a:lnSpc>
            </a:pPr>
            <a:r>
              <a:rPr lang="en-US" b="1" dirty="0">
                <a:solidFill>
                  <a:schemeClr val="tx2"/>
                </a:solidFill>
              </a:rPr>
              <a:t>Poster Session</a:t>
            </a:r>
          </a:p>
          <a:p>
            <a:pPr marL="285750" indent="-285750">
              <a:lnSpc>
                <a:spcPct val="120000"/>
              </a:lnSpc>
              <a:buFont typeface="Arial"/>
              <a:buChar char="•"/>
            </a:pPr>
            <a:r>
              <a:rPr lang="en-US" dirty="0"/>
              <a:t>Three copies of forms/paper, signed</a:t>
            </a:r>
          </a:p>
          <a:p>
            <a:pPr marL="285750" indent="-285750">
              <a:lnSpc>
                <a:spcPct val="120000"/>
              </a:lnSpc>
              <a:buFont typeface="Arial"/>
              <a:buChar char="•"/>
            </a:pPr>
            <a:r>
              <a:rPr lang="en-US" dirty="0"/>
              <a:t>Backboard Poster</a:t>
            </a:r>
          </a:p>
          <a:p>
            <a:pPr marL="285750" indent="-285750">
              <a:lnSpc>
                <a:spcPct val="120000"/>
              </a:lnSpc>
              <a:buFont typeface="Arial"/>
              <a:buChar char="•"/>
            </a:pPr>
            <a:r>
              <a:rPr lang="en-US" dirty="0"/>
              <a:t>Photo Album (optional)</a:t>
            </a:r>
          </a:p>
          <a:p>
            <a:pPr marL="285750" indent="-285750">
              <a:lnSpc>
                <a:spcPct val="120000"/>
              </a:lnSpc>
              <a:buFont typeface="Arial"/>
              <a:buChar char="•"/>
            </a:pPr>
            <a:r>
              <a:rPr lang="en-US" dirty="0"/>
              <a:t>Notecards (recommended)</a:t>
            </a:r>
          </a:p>
        </p:txBody>
      </p:sp>
      <p:sp>
        <p:nvSpPr>
          <p:cNvPr id="5" name="TextBox 4"/>
          <p:cNvSpPr txBox="1"/>
          <p:nvPr/>
        </p:nvSpPr>
        <p:spPr>
          <a:xfrm>
            <a:off x="4164376" y="1015997"/>
            <a:ext cx="4672707" cy="1878271"/>
          </a:xfrm>
          <a:prstGeom prst="rect">
            <a:avLst/>
          </a:prstGeom>
          <a:noFill/>
        </p:spPr>
        <p:txBody>
          <a:bodyPr wrap="square" rtlCol="0">
            <a:spAutoFit/>
          </a:bodyPr>
          <a:lstStyle/>
          <a:p>
            <a:pPr>
              <a:lnSpc>
                <a:spcPct val="120000"/>
              </a:lnSpc>
            </a:pPr>
            <a:r>
              <a:rPr lang="en-US" b="1" dirty="0">
                <a:solidFill>
                  <a:schemeClr val="tx2"/>
                </a:solidFill>
              </a:rPr>
              <a:t>Paper Session</a:t>
            </a:r>
          </a:p>
          <a:p>
            <a:pPr marL="285750" indent="-285750">
              <a:lnSpc>
                <a:spcPct val="120000"/>
              </a:lnSpc>
              <a:buFont typeface="Arial"/>
              <a:buChar char="•"/>
            </a:pPr>
            <a:r>
              <a:rPr lang="en-US" dirty="0"/>
              <a:t>Three copies of forms/paper, stapled</a:t>
            </a:r>
          </a:p>
          <a:p>
            <a:pPr marL="285750" indent="-285750">
              <a:lnSpc>
                <a:spcPct val="120000"/>
              </a:lnSpc>
              <a:buFont typeface="Arial"/>
              <a:buChar char="•"/>
            </a:pPr>
            <a:r>
              <a:rPr lang="en-US" dirty="0"/>
              <a:t>Laptop with Slide show</a:t>
            </a:r>
            <a:r>
              <a:rPr lang="en-US" i="1" dirty="0"/>
              <a:t> (e.g., Google Slides, PowerPoint) (NOTE for Regional Fair: sometimes internet connections fail; be sure a copy of a Google Slides presentation is downloaded on computer)</a:t>
            </a:r>
          </a:p>
          <a:p>
            <a:pPr marL="285750" indent="-285750">
              <a:lnSpc>
                <a:spcPct val="120000"/>
              </a:lnSpc>
              <a:buFont typeface="Arial"/>
              <a:buChar char="•"/>
            </a:pPr>
            <a:r>
              <a:rPr lang="en-US" dirty="0"/>
              <a:t>Notecards (recommended)</a:t>
            </a:r>
          </a:p>
        </p:txBody>
      </p:sp>
      <p:sp>
        <p:nvSpPr>
          <p:cNvPr id="7" name="TextBox 6"/>
          <p:cNvSpPr txBox="1"/>
          <p:nvPr/>
        </p:nvSpPr>
        <p:spPr>
          <a:xfrm>
            <a:off x="201083" y="2912256"/>
            <a:ext cx="8561917" cy="2153410"/>
          </a:xfrm>
          <a:prstGeom prst="rect">
            <a:avLst/>
          </a:prstGeom>
          <a:noFill/>
        </p:spPr>
        <p:txBody>
          <a:bodyPr wrap="square" rtlCol="0">
            <a:spAutoFit/>
          </a:bodyPr>
          <a:lstStyle/>
          <a:p>
            <a:pPr>
              <a:lnSpc>
                <a:spcPct val="120000"/>
              </a:lnSpc>
            </a:pPr>
            <a:r>
              <a:rPr lang="en-US" b="1" dirty="0">
                <a:solidFill>
                  <a:srgbClr val="26A69A"/>
                </a:solidFill>
                <a:latin typeface="+mn-lt"/>
                <a:cs typeface="Nunito"/>
              </a:rPr>
              <a:t>Judges</a:t>
            </a:r>
            <a:r>
              <a:rPr lang="en-US" dirty="0">
                <a:latin typeface="+mn-lt"/>
                <a:cs typeface="Nunito"/>
              </a:rPr>
              <a:t>:  Every project should be judged by a team of two people.</a:t>
            </a:r>
          </a:p>
          <a:p>
            <a:pPr marL="285750" indent="-285750">
              <a:lnSpc>
                <a:spcPct val="120000"/>
              </a:lnSpc>
              <a:buFont typeface="Arial"/>
              <a:buChar char="•"/>
            </a:pPr>
            <a:r>
              <a:rPr lang="en-US" dirty="0">
                <a:latin typeface="+mn-lt"/>
                <a:cs typeface="Nunito"/>
              </a:rPr>
              <a:t>Scores should be kept confidential. Students should </a:t>
            </a:r>
            <a:r>
              <a:rPr lang="en-US" b="1" dirty="0">
                <a:latin typeface="+mn-lt"/>
                <a:cs typeface="Nunito"/>
              </a:rPr>
              <a:t>never</a:t>
            </a:r>
            <a:r>
              <a:rPr lang="en-US" dirty="0">
                <a:latin typeface="+mn-lt"/>
                <a:cs typeface="Nunito"/>
              </a:rPr>
              <a:t> be told/shown their rubric score.</a:t>
            </a:r>
          </a:p>
          <a:p>
            <a:pPr marL="285750" indent="-285750">
              <a:lnSpc>
                <a:spcPct val="120000"/>
              </a:lnSpc>
              <a:buFont typeface="Arial"/>
              <a:buChar char="•"/>
            </a:pPr>
            <a:r>
              <a:rPr lang="en-US" dirty="0">
                <a:latin typeface="+mn-lt"/>
                <a:cs typeface="Nunito"/>
              </a:rPr>
              <a:t>Students should be given a </a:t>
            </a:r>
            <a:r>
              <a:rPr lang="en-US" b="1" i="1" dirty="0">
                <a:latin typeface="+mn-lt"/>
                <a:cs typeface="Nunito"/>
              </a:rPr>
              <a:t>comments</a:t>
            </a:r>
            <a:r>
              <a:rPr lang="en-US" dirty="0">
                <a:latin typeface="+mn-lt"/>
                <a:cs typeface="Nunito"/>
              </a:rPr>
              <a:t> sheet from the judges, identifying </a:t>
            </a:r>
            <a:r>
              <a:rPr lang="en-US" b="1" i="1" dirty="0">
                <a:latin typeface="+mn-lt"/>
                <a:cs typeface="Nunito"/>
              </a:rPr>
              <a:t>both</a:t>
            </a:r>
            <a:r>
              <a:rPr lang="en-US" dirty="0">
                <a:latin typeface="+mn-lt"/>
                <a:cs typeface="Nunito"/>
              </a:rPr>
              <a:t> things the student handled </a:t>
            </a:r>
            <a:r>
              <a:rPr lang="en-US" i="1" dirty="0">
                <a:latin typeface="+mn-lt"/>
                <a:cs typeface="Nunito"/>
              </a:rPr>
              <a:t>well</a:t>
            </a:r>
            <a:r>
              <a:rPr lang="en-US" dirty="0">
                <a:latin typeface="+mn-lt"/>
                <a:cs typeface="Nunito"/>
              </a:rPr>
              <a:t> plus a few areas for </a:t>
            </a:r>
            <a:r>
              <a:rPr lang="en-US" i="1" dirty="0">
                <a:latin typeface="+mn-lt"/>
                <a:cs typeface="Nunito"/>
              </a:rPr>
              <a:t>improvement</a:t>
            </a:r>
            <a:r>
              <a:rPr lang="en-US" dirty="0">
                <a:latin typeface="+mn-lt"/>
                <a:cs typeface="Nunito"/>
              </a:rPr>
              <a:t>.</a:t>
            </a:r>
          </a:p>
          <a:p>
            <a:pPr>
              <a:lnSpc>
                <a:spcPct val="120000"/>
              </a:lnSpc>
            </a:pPr>
            <a:r>
              <a:rPr lang="en-US" b="1" dirty="0">
                <a:latin typeface="+mn-lt"/>
                <a:cs typeface="Nunito"/>
              </a:rPr>
              <a:t>Suggestions</a:t>
            </a:r>
            <a:r>
              <a:rPr lang="en-US" dirty="0">
                <a:latin typeface="+mn-lt"/>
                <a:cs typeface="Nunito"/>
              </a:rPr>
              <a:t> for sources for obtaining judges:</a:t>
            </a:r>
          </a:p>
          <a:p>
            <a:pPr marL="285750" indent="-285750">
              <a:lnSpc>
                <a:spcPct val="120000"/>
              </a:lnSpc>
              <a:buFont typeface="Arial"/>
              <a:buChar char="•"/>
            </a:pPr>
            <a:r>
              <a:rPr lang="en-US" dirty="0">
                <a:latin typeface="+mn-lt"/>
                <a:cs typeface="Nunito"/>
              </a:rPr>
              <a:t>School parents, especially those in the fields of science, technology, medicine or education</a:t>
            </a:r>
          </a:p>
          <a:p>
            <a:pPr marL="285750" indent="-285750">
              <a:lnSpc>
                <a:spcPct val="120000"/>
              </a:lnSpc>
              <a:buFont typeface="Arial"/>
              <a:buChar char="•"/>
            </a:pPr>
            <a:r>
              <a:rPr lang="en-US" dirty="0">
                <a:latin typeface="+mn-lt"/>
                <a:cs typeface="Nunito"/>
              </a:rPr>
              <a:t>College science majors</a:t>
            </a:r>
          </a:p>
          <a:p>
            <a:pPr marL="285750" indent="-285750">
              <a:lnSpc>
                <a:spcPct val="120000"/>
              </a:lnSpc>
              <a:buFont typeface="Arial"/>
              <a:buChar char="•"/>
            </a:pPr>
            <a:r>
              <a:rPr lang="en-US" dirty="0">
                <a:latin typeface="+mn-lt"/>
                <a:cs typeface="Nunito"/>
              </a:rPr>
              <a:t>AP Science students in local high schools</a:t>
            </a:r>
          </a:p>
        </p:txBody>
      </p:sp>
    </p:spTree>
    <p:extLst>
      <p:ext uri="{BB962C8B-B14F-4D97-AF65-F5344CB8AC3E}">
        <p14:creationId xmlns:p14="http://schemas.microsoft.com/office/powerpoint/2010/main" val="3358873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8"/>
          <p:cNvSpPr txBox="1">
            <a:spLocks noGrp="1"/>
          </p:cNvSpPr>
          <p:nvPr>
            <p:ph type="title"/>
          </p:nvPr>
        </p:nvSpPr>
        <p:spPr>
          <a:xfrm>
            <a:off x="311675" y="-989"/>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600" b="1" dirty="0">
                <a:solidFill>
                  <a:schemeClr val="lt2"/>
                </a:solidFill>
                <a:latin typeface="+mn-lt"/>
                <a:ea typeface="Nunito"/>
                <a:cs typeface="Nunito"/>
                <a:sym typeface="Nunito"/>
              </a:rPr>
              <a:t>Judging</a:t>
            </a:r>
            <a:endParaRPr sz="2600" dirty="0">
              <a:solidFill>
                <a:schemeClr val="lt2"/>
              </a:solidFill>
              <a:latin typeface="+mn-lt"/>
              <a:ea typeface="Nunito"/>
              <a:cs typeface="Nunito"/>
              <a:sym typeface="Nunito"/>
            </a:endParaRPr>
          </a:p>
        </p:txBody>
      </p:sp>
      <p:sp>
        <p:nvSpPr>
          <p:cNvPr id="189" name="Google Shape;189;p28"/>
          <p:cNvSpPr txBox="1">
            <a:spLocks noGrp="1"/>
          </p:cNvSpPr>
          <p:nvPr>
            <p:ph type="body" idx="1"/>
          </p:nvPr>
        </p:nvSpPr>
        <p:spPr>
          <a:xfrm>
            <a:off x="193883" y="537302"/>
            <a:ext cx="8950117" cy="4504396"/>
          </a:xfrm>
          <a:prstGeom prst="rect">
            <a:avLst/>
          </a:prstGeom>
        </p:spPr>
        <p:txBody>
          <a:bodyPr spcFirstLastPara="1" wrap="square" lIns="91425" tIns="91425" rIns="91425" bIns="91425" anchor="t" anchorCtr="0">
            <a:noAutofit/>
          </a:bodyPr>
          <a:lstStyle/>
          <a:p>
            <a:pPr marL="0" lvl="0" indent="0" algn="l" rtl="0">
              <a:lnSpc>
                <a:spcPct val="110000"/>
              </a:lnSpc>
              <a:spcBef>
                <a:spcPts val="0"/>
              </a:spcBef>
              <a:spcAft>
                <a:spcPts val="0"/>
              </a:spcAft>
              <a:buNone/>
            </a:pPr>
            <a:r>
              <a:rPr lang="en-US" sz="1500" b="1" dirty="0">
                <a:solidFill>
                  <a:schemeClr val="lt2"/>
                </a:solidFill>
                <a:latin typeface="+mn-lt"/>
                <a:ea typeface="Nunito"/>
                <a:cs typeface="Nunito"/>
                <a:sym typeface="Nunito"/>
              </a:rPr>
              <a:t>School Fair</a:t>
            </a:r>
            <a:r>
              <a:rPr lang="en" sz="1500" dirty="0">
                <a:latin typeface="+mn-lt"/>
                <a:ea typeface="Nunito"/>
                <a:cs typeface="Nunito"/>
                <a:sym typeface="Nunito"/>
              </a:rPr>
              <a:t>: It is </a:t>
            </a:r>
            <a:r>
              <a:rPr lang="en-US" sz="1500" dirty="0">
                <a:latin typeface="+mn-lt"/>
                <a:ea typeface="Nunito"/>
                <a:cs typeface="Nunito"/>
                <a:sym typeface="Nunito"/>
              </a:rPr>
              <a:t>a good idea to have the judges arrive early for an orientation session</a:t>
            </a:r>
            <a:r>
              <a:rPr lang="en" sz="1500" dirty="0">
                <a:latin typeface="+mn-lt"/>
                <a:ea typeface="Nunito"/>
                <a:cs typeface="Nunito"/>
                <a:sym typeface="Nunito"/>
              </a:rPr>
              <a:t>.</a:t>
            </a:r>
            <a:endParaRPr lang="en-US" sz="1500" dirty="0">
              <a:latin typeface="+mn-lt"/>
              <a:ea typeface="Nunito"/>
              <a:cs typeface="Nunito"/>
              <a:sym typeface="Nunito"/>
            </a:endParaRPr>
          </a:p>
          <a:p>
            <a:pPr lvl="0" indent="-330200">
              <a:lnSpc>
                <a:spcPct val="110000"/>
              </a:lnSpc>
              <a:buSzPts val="1600"/>
              <a:buFont typeface="Nunito"/>
              <a:buChar char="●"/>
            </a:pPr>
            <a:r>
              <a:rPr lang="en-US" sz="1500" dirty="0">
                <a:latin typeface="+mn-lt"/>
                <a:ea typeface="Nunito"/>
                <a:cs typeface="Nunito"/>
                <a:sym typeface="Nunito"/>
              </a:rPr>
              <a:t>Assign a team of 2 judges for each project</a:t>
            </a:r>
          </a:p>
          <a:p>
            <a:pPr lvl="0" indent="-330200">
              <a:lnSpc>
                <a:spcPct val="110000"/>
              </a:lnSpc>
              <a:buSzPts val="1600"/>
              <a:buFont typeface="Nunito"/>
              <a:buChar char="●"/>
            </a:pPr>
            <a:r>
              <a:rPr lang="en-US" sz="1500" dirty="0">
                <a:latin typeface="+mn-lt"/>
                <a:ea typeface="Nunito"/>
                <a:cs typeface="Nunito"/>
                <a:sym typeface="Nunito"/>
              </a:rPr>
              <a:t>Allow about one hour for each project</a:t>
            </a:r>
          </a:p>
          <a:p>
            <a:pPr lvl="0" indent="-330200">
              <a:lnSpc>
                <a:spcPct val="110000"/>
              </a:lnSpc>
              <a:buSzPts val="1600"/>
              <a:buFont typeface="Nunito"/>
              <a:buChar char="●"/>
            </a:pPr>
            <a:r>
              <a:rPr lang="en-US" sz="1500" dirty="0">
                <a:latin typeface="+mn-lt"/>
                <a:ea typeface="Nunito"/>
                <a:cs typeface="Nunito"/>
                <a:sym typeface="Nunito"/>
              </a:rPr>
              <a:t>Depending on format, most Teams will judge multiple projects</a:t>
            </a:r>
          </a:p>
          <a:p>
            <a:pPr lvl="0" indent="-330200">
              <a:lnSpc>
                <a:spcPct val="110000"/>
              </a:lnSpc>
              <a:buSzPts val="1600"/>
              <a:buFont typeface="Nunito"/>
              <a:buChar char="●"/>
            </a:pPr>
            <a:r>
              <a:rPr lang="en-US" sz="1500" dirty="0">
                <a:latin typeface="+mn-lt"/>
                <a:ea typeface="Nunito"/>
                <a:cs typeface="Nunito"/>
                <a:sym typeface="Nunito"/>
              </a:rPr>
              <a:t>Secure your judges as early in the year as possible!</a:t>
            </a:r>
          </a:p>
          <a:p>
            <a:pPr marL="0" lvl="0" indent="0">
              <a:lnSpc>
                <a:spcPct val="110000"/>
              </a:lnSpc>
              <a:buNone/>
            </a:pPr>
            <a:r>
              <a:rPr lang="en-US" sz="1500" b="1" dirty="0" err="1">
                <a:solidFill>
                  <a:schemeClr val="lt2"/>
                </a:solidFill>
                <a:latin typeface="+mn-lt"/>
                <a:ea typeface="Nunito"/>
                <a:cs typeface="Nunito"/>
                <a:sym typeface="Nunito"/>
              </a:rPr>
              <a:t>RegionalFair</a:t>
            </a:r>
            <a:r>
              <a:rPr lang="en" sz="1500" dirty="0">
                <a:latin typeface="+mn-lt"/>
                <a:ea typeface="Nunito"/>
                <a:cs typeface="Nunito"/>
                <a:sym typeface="Nunito"/>
              </a:rPr>
              <a:t>: </a:t>
            </a:r>
            <a:r>
              <a:rPr lang="en-US" sz="1500" dirty="0">
                <a:latin typeface="+mn-lt"/>
                <a:ea typeface="Nunito"/>
                <a:cs typeface="Nunito"/>
                <a:sym typeface="Nunito"/>
              </a:rPr>
              <a:t>First-year sponsors will serve as judges. Returning Sponsors will likely serve as volunteers in a variety of capacities </a:t>
            </a:r>
            <a:r>
              <a:rPr lang="en-US" sz="1500" i="1" dirty="0">
                <a:latin typeface="+mn-lt"/>
                <a:ea typeface="Nunito"/>
                <a:cs typeface="Nunito"/>
                <a:sym typeface="Nunito"/>
              </a:rPr>
              <a:t>(for the Virtual Fair all Sponsors will likely serve as judges).</a:t>
            </a:r>
          </a:p>
          <a:p>
            <a:pPr lvl="0" indent="-330200">
              <a:lnSpc>
                <a:spcPct val="110000"/>
              </a:lnSpc>
              <a:buSzPts val="1600"/>
              <a:buFont typeface="Nunito"/>
              <a:buChar char="●"/>
            </a:pPr>
            <a:r>
              <a:rPr lang="en-US" sz="1500" dirty="0">
                <a:latin typeface="+mn-lt"/>
                <a:ea typeface="Nunito"/>
                <a:cs typeface="Nunito"/>
                <a:sym typeface="Nunito"/>
              </a:rPr>
              <a:t>Poster Session: you will need to </a:t>
            </a:r>
            <a:r>
              <a:rPr lang="en-US" sz="1500" b="1" dirty="0">
                <a:latin typeface="+mn-lt"/>
                <a:ea typeface="Nunito"/>
                <a:cs typeface="Nunito"/>
                <a:sym typeface="Nunito"/>
              </a:rPr>
              <a:t>supply</a:t>
            </a:r>
            <a:r>
              <a:rPr lang="en-US" sz="1500" dirty="0">
                <a:latin typeface="+mn-lt"/>
                <a:ea typeface="Nunito"/>
                <a:cs typeface="Nunito"/>
                <a:sym typeface="Nunito"/>
              </a:rPr>
              <a:t> 1 judge for every 3 projects submitted</a:t>
            </a:r>
          </a:p>
          <a:p>
            <a:pPr lvl="0" indent="-330200">
              <a:lnSpc>
                <a:spcPct val="110000"/>
              </a:lnSpc>
              <a:buSzPts val="1600"/>
              <a:buFont typeface="Nunito"/>
              <a:buChar char="●"/>
            </a:pPr>
            <a:r>
              <a:rPr lang="en-US" sz="1500" dirty="0">
                <a:latin typeface="+mn-lt"/>
                <a:ea typeface="Nunito"/>
                <a:cs typeface="Nunito"/>
                <a:sym typeface="Nunito"/>
              </a:rPr>
              <a:t>Paper Session: you will need to </a:t>
            </a:r>
            <a:r>
              <a:rPr lang="en-US" sz="1500" b="1" dirty="0">
                <a:latin typeface="+mn-lt"/>
                <a:ea typeface="Nunito"/>
                <a:cs typeface="Nunito"/>
                <a:sym typeface="Nunito"/>
              </a:rPr>
              <a:t>supply</a:t>
            </a:r>
            <a:r>
              <a:rPr lang="en-US" sz="1500" dirty="0">
                <a:latin typeface="+mn-lt"/>
                <a:ea typeface="Nunito"/>
                <a:cs typeface="Nunito"/>
                <a:sym typeface="Nunito"/>
              </a:rPr>
              <a:t> 1 judge for every 2 projects submitted</a:t>
            </a:r>
          </a:p>
          <a:p>
            <a:pPr lvl="0" indent="-330200">
              <a:lnSpc>
                <a:spcPct val="110000"/>
              </a:lnSpc>
              <a:buSzPts val="1600"/>
              <a:buFont typeface="Nunito"/>
              <a:buChar char="●"/>
            </a:pPr>
            <a:r>
              <a:rPr lang="en-US" sz="1500" b="1" dirty="0">
                <a:latin typeface="+mn-lt"/>
                <a:ea typeface="Nunito"/>
                <a:cs typeface="Nunito"/>
                <a:sym typeface="Nunito"/>
              </a:rPr>
              <a:t>Submit</a:t>
            </a:r>
            <a:r>
              <a:rPr lang="en-US" sz="1500" dirty="0">
                <a:latin typeface="+mn-lt"/>
                <a:ea typeface="Nunito"/>
                <a:cs typeface="Nunito"/>
                <a:sym typeface="Nunito"/>
              </a:rPr>
              <a:t> your list of judges to the JDSTA database by February 12</a:t>
            </a:r>
            <a:r>
              <a:rPr lang="en-US" sz="1500" baseline="30000" dirty="0">
                <a:latin typeface="+mn-lt"/>
                <a:ea typeface="Nunito"/>
                <a:cs typeface="Nunito"/>
                <a:sym typeface="Nunito"/>
              </a:rPr>
              <a:t>th</a:t>
            </a:r>
            <a:endParaRPr lang="en-US" sz="1500" dirty="0">
              <a:latin typeface="+mn-lt"/>
              <a:ea typeface="Nunito"/>
              <a:cs typeface="Nunito"/>
              <a:sym typeface="Nunito"/>
            </a:endParaRPr>
          </a:p>
          <a:p>
            <a:pPr marL="127000" lvl="0" indent="0">
              <a:lnSpc>
                <a:spcPct val="110000"/>
              </a:lnSpc>
              <a:buSzPts val="1600"/>
              <a:buNone/>
            </a:pPr>
            <a:r>
              <a:rPr lang="en-US" sz="1500" b="1" dirty="0">
                <a:solidFill>
                  <a:schemeClr val="lt2"/>
                </a:solidFill>
                <a:latin typeface="+mn-lt"/>
                <a:ea typeface="Nunito"/>
                <a:cs typeface="Nunito"/>
                <a:sym typeface="Nunito"/>
              </a:rPr>
              <a:t>State Fair</a:t>
            </a:r>
            <a:r>
              <a:rPr lang="en-US" sz="1500" dirty="0">
                <a:latin typeface="+mn-lt"/>
                <a:ea typeface="Nunito"/>
                <a:cs typeface="Nunito"/>
                <a:sym typeface="Nunito"/>
              </a:rPr>
              <a:t>: If the Fair is held at a school far downstate, parents/guardians of participating students are a good starting place to look for judges.</a:t>
            </a:r>
          </a:p>
          <a:p>
            <a:pPr lvl="0" indent="-330200">
              <a:lnSpc>
                <a:spcPct val="110000"/>
              </a:lnSpc>
              <a:buSzPts val="1600"/>
              <a:buFont typeface="Nunito"/>
              <a:buChar char="●"/>
            </a:pPr>
            <a:r>
              <a:rPr lang="en-US" sz="1500" b="1" dirty="0">
                <a:latin typeface="+mn-lt"/>
                <a:ea typeface="Nunito"/>
                <a:cs typeface="Nunito"/>
                <a:sym typeface="Nunito"/>
              </a:rPr>
              <a:t>Supply</a:t>
            </a:r>
            <a:r>
              <a:rPr lang="en-US" sz="1500" dirty="0">
                <a:latin typeface="+mn-lt"/>
                <a:ea typeface="Nunito"/>
                <a:cs typeface="Nunito"/>
                <a:sym typeface="Nunito"/>
              </a:rPr>
              <a:t> 1 judge for every 2 Poster or Paper Projects submitted</a:t>
            </a:r>
          </a:p>
          <a:p>
            <a:pPr lvl="0" indent="-330200">
              <a:lnSpc>
                <a:spcPct val="110000"/>
              </a:lnSpc>
              <a:buSzPts val="1600"/>
              <a:buFont typeface="Nunito"/>
              <a:buChar char="●"/>
            </a:pPr>
            <a:r>
              <a:rPr lang="en-US" sz="1500" b="1" dirty="0">
                <a:latin typeface="+mn-lt"/>
                <a:ea typeface="Nunito"/>
                <a:cs typeface="Nunito"/>
                <a:sym typeface="Nunito"/>
              </a:rPr>
              <a:t>Submit</a:t>
            </a:r>
            <a:r>
              <a:rPr lang="en-US" sz="1500" dirty="0">
                <a:latin typeface="+mn-lt"/>
                <a:ea typeface="Nunito"/>
                <a:cs typeface="Nunito"/>
                <a:sym typeface="Nunito"/>
              </a:rPr>
              <a:t> your list of judges to the JDSTA database. Date: </a:t>
            </a:r>
            <a:r>
              <a:rPr lang="en-US" sz="1500" i="1" dirty="0">
                <a:latin typeface="+mn-lt"/>
                <a:ea typeface="Nunito"/>
                <a:cs typeface="Nunito"/>
                <a:sym typeface="Nunito"/>
              </a:rPr>
              <a:t>To Be Determined</a:t>
            </a:r>
          </a:p>
          <a:p>
            <a:pPr marL="127000" lvl="0" indent="0">
              <a:lnSpc>
                <a:spcPct val="110000"/>
              </a:lnSpc>
              <a:buSzPts val="1600"/>
              <a:buNone/>
            </a:pPr>
            <a:endParaRPr lang="en-US" sz="1500" b="1" dirty="0">
              <a:solidFill>
                <a:schemeClr val="tx2"/>
              </a:solidFill>
              <a:latin typeface="+mn-lt"/>
              <a:ea typeface="Nunito"/>
              <a:cs typeface="Nunito"/>
              <a:sym typeface="Nunito"/>
            </a:endParaRPr>
          </a:p>
          <a:p>
            <a:pPr marL="127000" lvl="0" indent="0">
              <a:lnSpc>
                <a:spcPct val="110000"/>
              </a:lnSpc>
              <a:buSzPts val="1600"/>
              <a:buNone/>
            </a:pPr>
            <a:r>
              <a:rPr lang="en-US" sz="1500" b="1" dirty="0">
                <a:solidFill>
                  <a:schemeClr val="tx2"/>
                </a:solidFill>
                <a:latin typeface="+mn-lt"/>
                <a:ea typeface="Nunito"/>
                <a:cs typeface="Nunito"/>
                <a:sym typeface="Nunito"/>
              </a:rPr>
              <a:t>Preparation</a:t>
            </a:r>
            <a:r>
              <a:rPr lang="en-US" sz="1500" dirty="0">
                <a:latin typeface="+mn-lt"/>
                <a:ea typeface="Nunito"/>
                <a:cs typeface="Nunito"/>
                <a:sym typeface="Nunito"/>
              </a:rPr>
              <a:t>: It is recommended that you have new or returning judges review the </a:t>
            </a:r>
            <a:r>
              <a:rPr lang="en-US" sz="1500" i="1" dirty="0">
                <a:latin typeface="+mn-lt"/>
                <a:ea typeface="Nunito"/>
                <a:cs typeface="Nunito"/>
                <a:sym typeface="Nunito"/>
              </a:rPr>
              <a:t>Judge’s Training </a:t>
            </a:r>
            <a:r>
              <a:rPr lang="en-US" sz="1500" dirty="0">
                <a:latin typeface="+mn-lt"/>
                <a:ea typeface="Nunito"/>
                <a:cs typeface="Nunito"/>
                <a:sym typeface="Nunito"/>
              </a:rPr>
              <a:t>slide presentation prepared by IJAS. Access at: </a:t>
            </a:r>
            <a:r>
              <a:rPr lang="en-US" sz="1500" dirty="0">
                <a:solidFill>
                  <a:schemeClr val="tx2"/>
                </a:solidFill>
                <a:latin typeface="+mn-lt"/>
                <a:ea typeface="Nunito"/>
                <a:cs typeface="Nunito"/>
                <a:sym typeface="Nunito"/>
              </a:rPr>
              <a:t> </a:t>
            </a:r>
            <a:r>
              <a:rPr lang="en-US" sz="1500" dirty="0" err="1">
                <a:solidFill>
                  <a:schemeClr val="tx2"/>
                </a:solidFill>
                <a:latin typeface="+mn-lt"/>
                <a:ea typeface="Nunito"/>
                <a:cs typeface="Nunito"/>
                <a:sym typeface="Nunito"/>
              </a:rPr>
              <a:t>ijas.org</a:t>
            </a:r>
            <a:r>
              <a:rPr lang="en-US" sz="1500" dirty="0">
                <a:solidFill>
                  <a:schemeClr val="tx2"/>
                </a:solidFill>
                <a:latin typeface="+mn-lt"/>
                <a:ea typeface="Nunito"/>
                <a:cs typeface="Nunito"/>
                <a:sym typeface="Nunito"/>
              </a:rPr>
              <a:t> </a:t>
            </a:r>
            <a:r>
              <a:rPr lang="en-US" sz="1500" dirty="0">
                <a:latin typeface="+mn-lt"/>
                <a:ea typeface="Nunito"/>
                <a:cs typeface="Nunito"/>
                <a:sym typeface="Nunito"/>
              </a:rPr>
              <a:t>(Documents Tab: </a:t>
            </a:r>
            <a:r>
              <a:rPr lang="en-US" sz="1500" i="1" dirty="0">
                <a:latin typeface="+mn-lt"/>
                <a:ea typeface="Nunito"/>
                <a:cs typeface="Nunito"/>
                <a:sym typeface="Nunito"/>
              </a:rPr>
              <a:t>Judges</a:t>
            </a:r>
            <a:r>
              <a:rPr lang="en-US" sz="1500" dirty="0">
                <a:latin typeface="+mn-lt"/>
                <a:ea typeface="Nunito"/>
                <a:cs typeface="Nunito"/>
                <a:sym typeface="Nunito"/>
              </a:rPr>
              <a:t>)</a:t>
            </a:r>
            <a:endParaRPr sz="1500" b="1" dirty="0">
              <a:solidFill>
                <a:srgbClr val="0000FF"/>
              </a:solidFill>
              <a:latin typeface="+mn-lt"/>
              <a:ea typeface="Nunito"/>
              <a:cs typeface="Nunito"/>
              <a:sym typeface="Nunito"/>
            </a:endParaRPr>
          </a:p>
        </p:txBody>
      </p:sp>
      <p:sp>
        <p:nvSpPr>
          <p:cNvPr id="192" name="Google Shape;192;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18</a:t>
            </a:fld>
            <a:endParaRPr/>
          </a:p>
        </p:txBody>
      </p:sp>
    </p:spTree>
    <p:extLst>
      <p:ext uri="{BB962C8B-B14F-4D97-AF65-F5344CB8AC3E}">
        <p14:creationId xmlns:p14="http://schemas.microsoft.com/office/powerpoint/2010/main" val="2658489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1"/>
          <p:cNvSpPr txBox="1">
            <a:spLocks noGrp="1"/>
          </p:cNvSpPr>
          <p:nvPr>
            <p:ph type="title"/>
          </p:nvPr>
        </p:nvSpPr>
        <p:spPr>
          <a:xfrm>
            <a:off x="235475" y="747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solidFill>
                  <a:schemeClr val="lt2"/>
                </a:solidFill>
                <a:latin typeface="+mn-lt"/>
                <a:ea typeface="Nunito"/>
                <a:cs typeface="Nunito"/>
                <a:sym typeface="Nunito"/>
              </a:rPr>
              <a:t>Due Dates, 2023-2024</a:t>
            </a:r>
            <a:endParaRPr sz="2600" dirty="0">
              <a:solidFill>
                <a:schemeClr val="lt2"/>
              </a:solidFill>
              <a:latin typeface="+mn-lt"/>
              <a:ea typeface="Nunito"/>
              <a:cs typeface="Nunito"/>
              <a:sym typeface="Nunito"/>
            </a:endParaRPr>
          </a:p>
        </p:txBody>
      </p:sp>
      <p:sp>
        <p:nvSpPr>
          <p:cNvPr id="226" name="Google Shape;226;p31"/>
          <p:cNvSpPr txBox="1">
            <a:spLocks noGrp="1"/>
          </p:cNvSpPr>
          <p:nvPr>
            <p:ph type="body" idx="1"/>
          </p:nvPr>
        </p:nvSpPr>
        <p:spPr>
          <a:xfrm>
            <a:off x="159300" y="412220"/>
            <a:ext cx="8745000" cy="4731280"/>
          </a:xfrm>
          <a:prstGeom prst="rect">
            <a:avLst/>
          </a:prstGeom>
        </p:spPr>
        <p:txBody>
          <a:bodyPr spcFirstLastPara="1" wrap="square" lIns="91425" tIns="91425" rIns="91425" bIns="91425" anchor="t" anchorCtr="0">
            <a:noAutofit/>
          </a:bodyPr>
          <a:lstStyle/>
          <a:p>
            <a:pPr marL="457200" lvl="0" indent="-330200" algn="l" rtl="0">
              <a:lnSpc>
                <a:spcPct val="110000"/>
              </a:lnSpc>
              <a:spcBef>
                <a:spcPts val="0"/>
              </a:spcBef>
              <a:spcAft>
                <a:spcPts val="0"/>
              </a:spcAft>
              <a:buSzPts val="1600"/>
              <a:buFont typeface="Nunito"/>
              <a:buChar char="●"/>
            </a:pPr>
            <a:r>
              <a:rPr lang="en" sz="1500" dirty="0">
                <a:latin typeface="+mn-lt"/>
                <a:ea typeface="Nunito"/>
                <a:cs typeface="Nunito"/>
                <a:sym typeface="Nunito"/>
              </a:rPr>
              <a:t>JDSTA Registration and Fees     </a:t>
            </a:r>
            <a:r>
              <a:rPr lang="en" sz="1500" b="1" dirty="0">
                <a:latin typeface="+mn-lt"/>
                <a:ea typeface="Nunito"/>
                <a:cs typeface="Nunito"/>
                <a:sym typeface="Nunito"/>
              </a:rPr>
              <a:t>December 8</a:t>
            </a:r>
            <a:endParaRPr sz="1500" b="1" dirty="0">
              <a:latin typeface="+mn-lt"/>
              <a:ea typeface="Nunito"/>
              <a:cs typeface="Nunito"/>
              <a:sym typeface="Nunito"/>
            </a:endParaRPr>
          </a:p>
          <a:p>
            <a:pPr marL="457200" lvl="0" indent="-330200" algn="l" rtl="0">
              <a:lnSpc>
                <a:spcPct val="110000"/>
              </a:lnSpc>
              <a:spcBef>
                <a:spcPts val="0"/>
              </a:spcBef>
              <a:spcAft>
                <a:spcPts val="0"/>
              </a:spcAft>
              <a:buSzPts val="1600"/>
              <a:buFont typeface="Nunito"/>
              <a:buChar char="●"/>
            </a:pPr>
            <a:r>
              <a:rPr lang="en" sz="1500" dirty="0">
                <a:latin typeface="+mn-lt"/>
                <a:ea typeface="Nunito"/>
                <a:cs typeface="Nunito"/>
                <a:sym typeface="Nunito"/>
              </a:rPr>
              <a:t>IJAS Registration and Fees     </a:t>
            </a:r>
            <a:r>
              <a:rPr lang="en" sz="1500" b="1" dirty="0">
                <a:latin typeface="+mn-lt"/>
                <a:ea typeface="Nunito"/>
                <a:cs typeface="Nunito"/>
                <a:sym typeface="Nunito"/>
              </a:rPr>
              <a:t>December 31 </a:t>
            </a:r>
            <a:r>
              <a:rPr lang="en" sz="1500" dirty="0">
                <a:latin typeface="+mn-lt"/>
                <a:ea typeface="Nunito"/>
                <a:cs typeface="Nunito"/>
                <a:sym typeface="Nunito"/>
              </a:rPr>
              <a:t>(</a:t>
            </a:r>
            <a:r>
              <a:rPr lang="en" sz="1500" b="1" dirty="0">
                <a:latin typeface="+mn-lt"/>
                <a:ea typeface="Nunito"/>
                <a:cs typeface="Nunito"/>
                <a:sym typeface="Nunito"/>
              </a:rPr>
              <a:t>must</a:t>
            </a:r>
            <a:r>
              <a:rPr lang="en" sz="1500" dirty="0">
                <a:latin typeface="+mn-lt"/>
                <a:ea typeface="Nunito"/>
                <a:cs typeface="Nunito"/>
                <a:sym typeface="Nunito"/>
              </a:rPr>
              <a:t> be paid prior to JDSTA Regional Fair)</a:t>
            </a:r>
            <a:endParaRPr sz="1500" dirty="0">
              <a:latin typeface="+mn-lt"/>
              <a:ea typeface="Nunito"/>
              <a:cs typeface="Nunito"/>
              <a:sym typeface="Nunito"/>
            </a:endParaRPr>
          </a:p>
          <a:p>
            <a:pPr marL="457200" lvl="0" indent="-330200" algn="l" rtl="0">
              <a:lnSpc>
                <a:spcPct val="110000"/>
              </a:lnSpc>
              <a:spcBef>
                <a:spcPts val="0"/>
              </a:spcBef>
              <a:spcAft>
                <a:spcPts val="0"/>
              </a:spcAft>
              <a:buSzPts val="1600"/>
              <a:buFont typeface="Nunito"/>
              <a:buChar char="●"/>
            </a:pPr>
            <a:r>
              <a:rPr lang="en" sz="1500" dirty="0">
                <a:latin typeface="+mn-lt"/>
                <a:ea typeface="Nunito"/>
                <a:cs typeface="Nunito"/>
                <a:sym typeface="Nunito"/>
              </a:rPr>
              <a:t>School Science Fairs: Completed </a:t>
            </a:r>
            <a:r>
              <a:rPr lang="en" sz="1500" b="1" dirty="0">
                <a:latin typeface="+mn-lt"/>
                <a:ea typeface="Nunito"/>
                <a:cs typeface="Nunito"/>
                <a:sym typeface="Nunito"/>
              </a:rPr>
              <a:t>no later than</a:t>
            </a:r>
            <a:r>
              <a:rPr lang="en" sz="1500" dirty="0">
                <a:latin typeface="+mn-lt"/>
                <a:ea typeface="Nunito"/>
                <a:cs typeface="Nunito"/>
                <a:sym typeface="Nunito"/>
              </a:rPr>
              <a:t> Catholic Schools Week     </a:t>
            </a:r>
            <a:r>
              <a:rPr lang="en-US" sz="1500" b="1" dirty="0">
                <a:latin typeface="+mn-lt"/>
                <a:ea typeface="Nunito"/>
                <a:cs typeface="Nunito"/>
                <a:sym typeface="Nunito"/>
              </a:rPr>
              <a:t>Jan 28–Feb 3</a:t>
            </a:r>
            <a:endParaRPr sz="1500" b="1" dirty="0">
              <a:latin typeface="+mn-lt"/>
              <a:ea typeface="Nunito"/>
              <a:cs typeface="Nunito"/>
              <a:sym typeface="Nunito"/>
            </a:endParaRPr>
          </a:p>
          <a:p>
            <a:pPr marL="457200" lvl="0" indent="-330200" algn="l" rtl="0">
              <a:lnSpc>
                <a:spcPct val="110000"/>
              </a:lnSpc>
              <a:spcBef>
                <a:spcPts val="0"/>
              </a:spcBef>
              <a:spcAft>
                <a:spcPts val="0"/>
              </a:spcAft>
              <a:buSzPts val="1600"/>
              <a:buFont typeface="Nunito"/>
              <a:buChar char="●"/>
            </a:pPr>
            <a:r>
              <a:rPr lang="en" sz="1500" dirty="0">
                <a:latin typeface="+mn-lt"/>
                <a:ea typeface="Nunito"/>
                <a:cs typeface="Nunito"/>
                <a:sym typeface="Nunito"/>
              </a:rPr>
              <a:t>List of Judges submitted to JDSTA database     </a:t>
            </a:r>
            <a:r>
              <a:rPr lang="en" sz="1500" b="1" dirty="0">
                <a:latin typeface="+mn-lt"/>
                <a:ea typeface="Nunito"/>
                <a:cs typeface="Nunito"/>
                <a:sym typeface="Nunito"/>
              </a:rPr>
              <a:t>February </a:t>
            </a:r>
            <a:r>
              <a:rPr lang="en-US" sz="1500" b="1" dirty="0">
                <a:latin typeface="+mn-lt"/>
                <a:ea typeface="Nunito"/>
                <a:cs typeface="Nunito"/>
                <a:sym typeface="Nunito"/>
              </a:rPr>
              <a:t>12</a:t>
            </a:r>
            <a:endParaRPr sz="1500" b="1" dirty="0">
              <a:latin typeface="+mn-lt"/>
              <a:ea typeface="Nunito"/>
              <a:cs typeface="Nunito"/>
              <a:sym typeface="Nunito"/>
            </a:endParaRPr>
          </a:p>
          <a:p>
            <a:pPr lvl="1" indent="-330200">
              <a:lnSpc>
                <a:spcPct val="110000"/>
              </a:lnSpc>
              <a:spcBef>
                <a:spcPts val="0"/>
              </a:spcBef>
              <a:buSzPts val="1600"/>
              <a:buFont typeface="Nunito"/>
              <a:buChar char="●"/>
            </a:pPr>
            <a:r>
              <a:rPr lang="en-US" sz="1500" dirty="0">
                <a:latin typeface="+mn-lt"/>
                <a:ea typeface="Nunito"/>
                <a:cs typeface="Nunito"/>
                <a:sym typeface="Nunito"/>
              </a:rPr>
              <a:t>Access Instructions at:  </a:t>
            </a:r>
            <a:r>
              <a:rPr lang="en-US" sz="1500" dirty="0">
                <a:solidFill>
                  <a:srgbClr val="26A69A"/>
                </a:solidFill>
                <a:latin typeface="+mn-lt"/>
                <a:ea typeface="Nunito"/>
                <a:cs typeface="Nunito"/>
                <a:sym typeface="Nunito"/>
              </a:rPr>
              <a:t>jdstaregion11.weebly.com </a:t>
            </a:r>
            <a:r>
              <a:rPr lang="en-US" sz="1500" dirty="0">
                <a:latin typeface="+mn-lt"/>
                <a:ea typeface="Nunito"/>
                <a:cs typeface="Nunito"/>
                <a:sym typeface="Nunito"/>
              </a:rPr>
              <a:t>(Teachers Tab: </a:t>
            </a:r>
            <a:r>
              <a:rPr lang="en-US" sz="1500" i="1" dirty="0">
                <a:latin typeface="+mn-lt"/>
                <a:ea typeface="Nunito"/>
                <a:cs typeface="Nunito"/>
                <a:sym typeface="Nunito"/>
              </a:rPr>
              <a:t>Data Entry</a:t>
            </a:r>
            <a:r>
              <a:rPr lang="en-US" sz="1500" dirty="0">
                <a:latin typeface="+mn-lt"/>
                <a:ea typeface="Nunito"/>
                <a:cs typeface="Nunito"/>
                <a:sym typeface="Nunito"/>
              </a:rPr>
              <a:t>)</a:t>
            </a:r>
          </a:p>
          <a:p>
            <a:pPr lvl="0" indent="-330200">
              <a:lnSpc>
                <a:spcPct val="110000"/>
              </a:lnSpc>
              <a:buSzPts val="1600"/>
              <a:buFont typeface="Nunito"/>
              <a:buChar char="●"/>
            </a:pPr>
            <a:r>
              <a:rPr lang="en-US" sz="1500" b="1" dirty="0">
                <a:latin typeface="+mn-lt"/>
                <a:ea typeface="Nunito"/>
                <a:cs typeface="Nunito"/>
                <a:sym typeface="Nunito"/>
              </a:rPr>
              <a:t>JDSTA Regional Fair</a:t>
            </a:r>
            <a:r>
              <a:rPr lang="en-US" sz="1500" dirty="0">
                <a:latin typeface="+mn-lt"/>
                <a:ea typeface="Nunito"/>
                <a:cs typeface="Nunito"/>
                <a:sym typeface="Nunito"/>
              </a:rPr>
              <a:t>, </a:t>
            </a:r>
            <a:r>
              <a:rPr lang="en-US" sz="1500" b="1" i="1" dirty="0">
                <a:latin typeface="+mn-lt"/>
                <a:ea typeface="Nunito"/>
                <a:cs typeface="Nunito"/>
                <a:sym typeface="Nunito"/>
              </a:rPr>
              <a:t>Friday March 8</a:t>
            </a:r>
            <a:r>
              <a:rPr lang="en-US" sz="1500" dirty="0">
                <a:latin typeface="+mn-lt"/>
                <a:ea typeface="Nunito"/>
                <a:cs typeface="Nunito"/>
                <a:sym typeface="Nunito"/>
              </a:rPr>
              <a:t>, </a:t>
            </a:r>
            <a:r>
              <a:rPr lang="en-US" sz="1500" b="1" dirty="0">
                <a:latin typeface="+mn-lt"/>
                <a:ea typeface="Nunito"/>
                <a:cs typeface="Nunito"/>
                <a:sym typeface="Nunito"/>
              </a:rPr>
              <a:t>University of St. Francis</a:t>
            </a:r>
            <a:endParaRPr lang="en-US" sz="1500" b="1" i="1" dirty="0">
              <a:latin typeface="+mn-lt"/>
              <a:ea typeface="Nunito"/>
              <a:cs typeface="Nunito"/>
              <a:sym typeface="Nunito"/>
            </a:endParaRPr>
          </a:p>
          <a:p>
            <a:pPr lvl="0" indent="-330200">
              <a:lnSpc>
                <a:spcPct val="110000"/>
              </a:lnSpc>
              <a:buSzPts val="1600"/>
              <a:buFont typeface="Nunito"/>
              <a:buChar char="●"/>
            </a:pPr>
            <a:r>
              <a:rPr lang="en" sz="1500" dirty="0">
                <a:latin typeface="+mn-lt"/>
                <a:ea typeface="Nunito"/>
                <a:cs typeface="Nunito"/>
                <a:sym typeface="Nunito"/>
              </a:rPr>
              <a:t>Paper Session: All papers submitted electronically </a:t>
            </a:r>
            <a:r>
              <a:rPr lang="en-US" sz="1500" dirty="0">
                <a:latin typeface="+mn-lt"/>
                <a:ea typeface="Nunito"/>
                <a:cs typeface="Nunito"/>
                <a:sym typeface="Nunito"/>
              </a:rPr>
              <a:t>by</a:t>
            </a:r>
            <a:r>
              <a:rPr lang="en" sz="1500" dirty="0">
                <a:latin typeface="+mn-lt"/>
                <a:ea typeface="Nunito"/>
                <a:cs typeface="Nunito"/>
                <a:sym typeface="Nunito"/>
              </a:rPr>
              <a:t> </a:t>
            </a:r>
            <a:r>
              <a:rPr lang="en-US" sz="1500" b="1" dirty="0">
                <a:latin typeface="+mn-lt"/>
                <a:ea typeface="Nunito"/>
                <a:cs typeface="Nunito"/>
                <a:sym typeface="Nunito"/>
              </a:rPr>
              <a:t>February 12</a:t>
            </a:r>
            <a:endParaRPr sz="1500" b="1" dirty="0">
              <a:latin typeface="+mn-lt"/>
              <a:ea typeface="Nunito"/>
              <a:cs typeface="Nunito"/>
              <a:sym typeface="Nunito"/>
            </a:endParaRPr>
          </a:p>
          <a:p>
            <a:pPr lvl="1" indent="-330200">
              <a:lnSpc>
                <a:spcPct val="110000"/>
              </a:lnSpc>
              <a:spcBef>
                <a:spcPts val="0"/>
              </a:spcBef>
              <a:buSzPts val="1600"/>
              <a:buFont typeface="Nunito"/>
              <a:buChar char="●"/>
            </a:pPr>
            <a:r>
              <a:rPr lang="en-US" sz="1500" dirty="0">
                <a:latin typeface="+mn-lt"/>
                <a:ea typeface="Nunito"/>
                <a:cs typeface="Nunito"/>
                <a:sym typeface="Nunito"/>
              </a:rPr>
              <a:t>Access Instructions at:  </a:t>
            </a:r>
            <a:r>
              <a:rPr lang="en-US" sz="1500" dirty="0">
                <a:solidFill>
                  <a:srgbClr val="26A69A"/>
                </a:solidFill>
                <a:latin typeface="+mn-lt"/>
                <a:ea typeface="Nunito"/>
                <a:cs typeface="Nunito"/>
                <a:sym typeface="Nunito"/>
              </a:rPr>
              <a:t>jdstaregion11.weebly.com </a:t>
            </a:r>
            <a:r>
              <a:rPr lang="en-US" sz="1500" dirty="0">
                <a:latin typeface="+mn-lt"/>
                <a:ea typeface="Nunito"/>
                <a:cs typeface="Nunito"/>
                <a:sym typeface="Nunito"/>
              </a:rPr>
              <a:t>(Teachers Tab: </a:t>
            </a:r>
            <a:r>
              <a:rPr lang="en-US" sz="1500" i="1" dirty="0">
                <a:latin typeface="+mn-lt"/>
                <a:ea typeface="Nunito"/>
                <a:cs typeface="Nunito"/>
                <a:sym typeface="Nunito"/>
              </a:rPr>
              <a:t>Paper Checklist</a:t>
            </a:r>
            <a:r>
              <a:rPr lang="en-US" sz="1500" dirty="0">
                <a:latin typeface="+mn-lt"/>
                <a:ea typeface="Nunito"/>
                <a:cs typeface="Nunito"/>
                <a:sym typeface="Nunito"/>
              </a:rPr>
              <a:t>)</a:t>
            </a:r>
          </a:p>
          <a:p>
            <a:pPr lvl="1" indent="-330200">
              <a:lnSpc>
                <a:spcPct val="110000"/>
              </a:lnSpc>
              <a:spcBef>
                <a:spcPts val="0"/>
              </a:spcBef>
              <a:buSzPts val="1600"/>
              <a:buFont typeface="Nunito"/>
              <a:buChar char="●"/>
            </a:pPr>
            <a:r>
              <a:rPr lang="en-US" sz="1500" dirty="0">
                <a:latin typeface="+mn-lt"/>
                <a:ea typeface="Nunito"/>
                <a:cs typeface="Nunito"/>
                <a:sym typeface="Nunito"/>
              </a:rPr>
              <a:t>Submit to Chair (Annamarie Boyle)</a:t>
            </a:r>
          </a:p>
          <a:p>
            <a:pPr marL="457200" lvl="0" indent="-330200" algn="l" rtl="0">
              <a:lnSpc>
                <a:spcPct val="110000"/>
              </a:lnSpc>
              <a:spcBef>
                <a:spcPts val="0"/>
              </a:spcBef>
              <a:spcAft>
                <a:spcPts val="0"/>
              </a:spcAft>
              <a:buSzPts val="1600"/>
              <a:buFont typeface="Nunito"/>
              <a:buChar char="●"/>
            </a:pPr>
            <a:r>
              <a:rPr lang="en" sz="1500" dirty="0">
                <a:latin typeface="+mn-lt"/>
                <a:ea typeface="Nunito"/>
                <a:cs typeface="Nunito"/>
                <a:sym typeface="Nunito"/>
              </a:rPr>
              <a:t>Project (Poster) Session materials (Abstract, Safety/Endorsements) </a:t>
            </a:r>
            <a:r>
              <a:rPr lang="en-US" sz="1500" dirty="0">
                <a:latin typeface="+mn-lt"/>
                <a:ea typeface="Nunito"/>
                <a:cs typeface="Nunito"/>
                <a:sym typeface="Nunito"/>
              </a:rPr>
              <a:t>by</a:t>
            </a:r>
            <a:r>
              <a:rPr lang="en" sz="1500" dirty="0">
                <a:latin typeface="+mn-lt"/>
                <a:ea typeface="Nunito"/>
                <a:cs typeface="Nunito"/>
                <a:sym typeface="Nunito"/>
              </a:rPr>
              <a:t> </a:t>
            </a:r>
            <a:r>
              <a:rPr lang="en-US" sz="1500" b="1" dirty="0">
                <a:latin typeface="+mn-lt"/>
                <a:ea typeface="Nunito"/>
                <a:cs typeface="Nunito"/>
                <a:sym typeface="Nunito"/>
              </a:rPr>
              <a:t>February 12</a:t>
            </a:r>
            <a:endParaRPr sz="1500" b="1" dirty="0">
              <a:latin typeface="+mn-lt"/>
              <a:ea typeface="Nunito"/>
              <a:cs typeface="Nunito"/>
              <a:sym typeface="Nunito"/>
            </a:endParaRPr>
          </a:p>
          <a:p>
            <a:pPr lvl="1" indent="-330200">
              <a:lnSpc>
                <a:spcPct val="110000"/>
              </a:lnSpc>
              <a:spcBef>
                <a:spcPts val="0"/>
              </a:spcBef>
              <a:buSzPts val="1600"/>
              <a:buFont typeface="Nunito"/>
              <a:buChar char="●"/>
            </a:pPr>
            <a:r>
              <a:rPr lang="en-US" sz="1500" dirty="0">
                <a:latin typeface="+mn-lt"/>
                <a:ea typeface="Nunito"/>
                <a:cs typeface="Nunito"/>
                <a:sym typeface="Nunito"/>
              </a:rPr>
              <a:t>Access Instructions at:  </a:t>
            </a:r>
            <a:r>
              <a:rPr lang="en-US" sz="1500" dirty="0">
                <a:solidFill>
                  <a:srgbClr val="26A69A"/>
                </a:solidFill>
                <a:latin typeface="+mn-lt"/>
                <a:ea typeface="Nunito"/>
                <a:cs typeface="Nunito"/>
                <a:sym typeface="Nunito"/>
              </a:rPr>
              <a:t>jdstaregion11.weebly.com </a:t>
            </a:r>
            <a:r>
              <a:rPr lang="en-US" sz="1500" dirty="0">
                <a:latin typeface="+mn-lt"/>
                <a:ea typeface="Nunito"/>
                <a:cs typeface="Nunito"/>
                <a:sym typeface="Nunito"/>
              </a:rPr>
              <a:t>(Teachers Tab: </a:t>
            </a:r>
            <a:r>
              <a:rPr lang="en-US" sz="1500" i="1" dirty="0">
                <a:latin typeface="+mn-lt"/>
                <a:ea typeface="Nunito"/>
                <a:cs typeface="Nunito"/>
                <a:sym typeface="Nunito"/>
              </a:rPr>
              <a:t>Project Checklist</a:t>
            </a:r>
            <a:r>
              <a:rPr lang="en-US" sz="1500" dirty="0">
                <a:latin typeface="+mn-lt"/>
                <a:ea typeface="Nunito"/>
                <a:cs typeface="Nunito"/>
                <a:sym typeface="Nunito"/>
              </a:rPr>
              <a:t>)</a:t>
            </a:r>
          </a:p>
          <a:p>
            <a:pPr lvl="1" indent="-330200">
              <a:lnSpc>
                <a:spcPct val="110000"/>
              </a:lnSpc>
              <a:spcBef>
                <a:spcPts val="0"/>
              </a:spcBef>
              <a:buSzPts val="1600"/>
              <a:buFont typeface="Nunito"/>
              <a:buChar char="●"/>
            </a:pPr>
            <a:r>
              <a:rPr lang="en-US" sz="1500" dirty="0">
                <a:latin typeface="+mn-lt"/>
                <a:ea typeface="Nunito"/>
                <a:cs typeface="Nunito"/>
                <a:sym typeface="Nunito"/>
              </a:rPr>
              <a:t>Submit to Chair: Kathy Winters</a:t>
            </a:r>
          </a:p>
          <a:p>
            <a:pPr indent="-330200">
              <a:lnSpc>
                <a:spcPct val="110000"/>
              </a:lnSpc>
              <a:buSzPts val="1600"/>
              <a:buFont typeface="Nunito"/>
              <a:buChar char="●"/>
            </a:pPr>
            <a:r>
              <a:rPr lang="en-US" sz="1600" i="1" dirty="0">
                <a:solidFill>
                  <a:schemeClr val="accent4">
                    <a:lumMod val="75000"/>
                  </a:schemeClr>
                </a:solidFill>
                <a:latin typeface="+mn-lt"/>
                <a:ea typeface="Nunito"/>
                <a:cs typeface="Nunito"/>
                <a:sym typeface="Nunito"/>
              </a:rPr>
              <a:t>NOTE: be sure to </a:t>
            </a:r>
            <a:r>
              <a:rPr lang="en-US" sz="1600" b="1" i="1" dirty="0">
                <a:solidFill>
                  <a:schemeClr val="accent4">
                    <a:lumMod val="75000"/>
                  </a:schemeClr>
                </a:solidFill>
                <a:latin typeface="+mn-lt"/>
                <a:ea typeface="Nunito"/>
                <a:cs typeface="Nunito"/>
                <a:sym typeface="Nunito"/>
              </a:rPr>
              <a:t>spell</a:t>
            </a:r>
            <a:r>
              <a:rPr lang="en-US" sz="1600" i="1" dirty="0">
                <a:solidFill>
                  <a:schemeClr val="accent4">
                    <a:lumMod val="75000"/>
                  </a:schemeClr>
                </a:solidFill>
                <a:latin typeface="+mn-lt"/>
                <a:ea typeface="Nunito"/>
                <a:cs typeface="Nunito"/>
                <a:sym typeface="Nunito"/>
              </a:rPr>
              <a:t> student </a:t>
            </a:r>
            <a:r>
              <a:rPr lang="en-US" sz="1600" b="1" i="1" dirty="0">
                <a:solidFill>
                  <a:schemeClr val="accent4">
                    <a:lumMod val="75000"/>
                  </a:schemeClr>
                </a:solidFill>
                <a:latin typeface="+mn-lt"/>
                <a:ea typeface="Nunito"/>
                <a:cs typeface="Nunito"/>
                <a:sym typeface="Nunito"/>
              </a:rPr>
              <a:t>names</a:t>
            </a:r>
            <a:r>
              <a:rPr lang="en-US" sz="1600" i="1" dirty="0">
                <a:solidFill>
                  <a:schemeClr val="accent4">
                    <a:lumMod val="75000"/>
                  </a:schemeClr>
                </a:solidFill>
                <a:latin typeface="+mn-lt"/>
                <a:ea typeface="Nunito"/>
                <a:cs typeface="Nunito"/>
                <a:sym typeface="Nunito"/>
              </a:rPr>
              <a:t> </a:t>
            </a:r>
            <a:r>
              <a:rPr lang="en-US" sz="1600" b="1" i="1" dirty="0">
                <a:solidFill>
                  <a:schemeClr val="accent4">
                    <a:lumMod val="75000"/>
                  </a:schemeClr>
                </a:solidFill>
                <a:latin typeface="+mn-lt"/>
                <a:ea typeface="Nunito"/>
                <a:cs typeface="Nunito"/>
                <a:sym typeface="Nunito"/>
              </a:rPr>
              <a:t>correctly</a:t>
            </a:r>
            <a:r>
              <a:rPr lang="en-US" sz="1600" i="1" dirty="0">
                <a:solidFill>
                  <a:schemeClr val="accent4">
                    <a:lumMod val="75000"/>
                  </a:schemeClr>
                </a:solidFill>
                <a:latin typeface="+mn-lt"/>
                <a:ea typeface="Nunito"/>
                <a:cs typeface="Nunito"/>
                <a:sym typeface="Nunito"/>
              </a:rPr>
              <a:t>; they will appear on certificates as typed</a:t>
            </a:r>
          </a:p>
          <a:p>
            <a:pPr marL="457200" lvl="0" indent="-330200" algn="l" rtl="0">
              <a:lnSpc>
                <a:spcPct val="110000"/>
              </a:lnSpc>
              <a:spcBef>
                <a:spcPts val="0"/>
              </a:spcBef>
              <a:spcAft>
                <a:spcPts val="0"/>
              </a:spcAft>
              <a:buSzPts val="1600"/>
              <a:buFont typeface="Nunito"/>
              <a:buChar char="●"/>
            </a:pPr>
            <a:r>
              <a:rPr lang="en-US" sz="1500" b="1" dirty="0">
                <a:latin typeface="+mn-lt"/>
                <a:ea typeface="Nunito"/>
                <a:cs typeface="Nunito"/>
                <a:sym typeface="Nunito"/>
              </a:rPr>
              <a:t>Judging   March 8</a:t>
            </a:r>
          </a:p>
          <a:p>
            <a:pPr lvl="1" indent="-330200">
              <a:lnSpc>
                <a:spcPct val="110000"/>
              </a:lnSpc>
              <a:spcBef>
                <a:spcPts val="0"/>
              </a:spcBef>
              <a:buSzPts val="1600"/>
              <a:buFont typeface="Nunito"/>
              <a:buChar char="●"/>
            </a:pPr>
            <a:r>
              <a:rPr lang="en-US" sz="1500" i="1" dirty="0">
                <a:latin typeface="+mn-lt"/>
                <a:sym typeface="Nunito"/>
              </a:rPr>
              <a:t>Awards can be picked up at the DOJ Office. Watch for notice regarding dates/times.</a:t>
            </a:r>
          </a:p>
          <a:p>
            <a:pPr marL="457200" lvl="0" indent="-330200" algn="l" rtl="0">
              <a:lnSpc>
                <a:spcPct val="110000"/>
              </a:lnSpc>
              <a:spcBef>
                <a:spcPts val="0"/>
              </a:spcBef>
              <a:spcAft>
                <a:spcPts val="0"/>
              </a:spcAft>
              <a:buSzPts val="1600"/>
              <a:buFont typeface="Nunito"/>
              <a:buChar char="●"/>
            </a:pPr>
            <a:r>
              <a:rPr lang="en" sz="1500" b="1" dirty="0">
                <a:latin typeface="+mn-lt"/>
                <a:ea typeface="Nunito"/>
                <a:cs typeface="Nunito"/>
                <a:sym typeface="Nunito"/>
              </a:rPr>
              <a:t>IJAS State Fair</a:t>
            </a:r>
            <a:r>
              <a:rPr lang="en" sz="1500" dirty="0">
                <a:latin typeface="+mn-lt"/>
                <a:ea typeface="Nunito"/>
                <a:cs typeface="Nunito"/>
                <a:sym typeface="Nunito"/>
              </a:rPr>
              <a:t>.   </a:t>
            </a:r>
            <a:r>
              <a:rPr lang="en-US" sz="1500" dirty="0">
                <a:latin typeface="+mn-lt"/>
                <a:ea typeface="Nunito"/>
                <a:cs typeface="Nunito"/>
                <a:sym typeface="Nunito"/>
              </a:rPr>
              <a:t>Location: </a:t>
            </a:r>
            <a:r>
              <a:rPr lang="en-US" sz="1500" i="1" dirty="0">
                <a:latin typeface="+mn-lt"/>
                <a:ea typeface="Nunito"/>
                <a:cs typeface="Nunito"/>
                <a:sym typeface="Nunito"/>
              </a:rPr>
              <a:t>Millikin University, </a:t>
            </a:r>
            <a:r>
              <a:rPr lang="en-US" sz="1500" dirty="0">
                <a:latin typeface="+mn-lt"/>
                <a:ea typeface="Nunito"/>
                <a:cs typeface="Nunito"/>
                <a:sym typeface="Nunito"/>
              </a:rPr>
              <a:t>Decatur    Dates: </a:t>
            </a:r>
            <a:r>
              <a:rPr lang="en-US" sz="1500" b="1" dirty="0">
                <a:latin typeface="+mn-lt"/>
                <a:ea typeface="Nunito"/>
                <a:cs typeface="Nunito"/>
                <a:sym typeface="Nunito"/>
              </a:rPr>
              <a:t>May 3-4 </a:t>
            </a:r>
            <a:r>
              <a:rPr lang="en-US" sz="1200" i="1" dirty="0">
                <a:latin typeface="+mn-lt"/>
                <a:ea typeface="Nunito"/>
                <a:cs typeface="Nunito"/>
                <a:sym typeface="Nunito"/>
              </a:rPr>
              <a:t>(info as of Fall 2023</a:t>
            </a:r>
            <a:r>
              <a:rPr lang="en-US" sz="1500" i="1" dirty="0">
                <a:latin typeface="+mn-lt"/>
                <a:ea typeface="Nunito"/>
                <a:cs typeface="Nunito"/>
                <a:sym typeface="Nunito"/>
              </a:rPr>
              <a:t>) </a:t>
            </a:r>
            <a:endParaRPr sz="1500" b="1" i="1" dirty="0">
              <a:latin typeface="+mn-lt"/>
              <a:ea typeface="Nunito"/>
              <a:cs typeface="Nunito"/>
              <a:sym typeface="Nunito"/>
            </a:endParaRPr>
          </a:p>
        </p:txBody>
      </p:sp>
      <p:sp>
        <p:nvSpPr>
          <p:cNvPr id="227" name="Google Shape;227;p31"/>
          <p:cNvSpPr txBox="1">
            <a:spLocks noGrp="1"/>
          </p:cNvSpPr>
          <p:nvPr>
            <p:ph type="sldNum" idx="12"/>
          </p:nvPr>
        </p:nvSpPr>
        <p:spPr>
          <a:xfrm>
            <a:off x="83962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2791175" y="159875"/>
            <a:ext cx="5073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lt2"/>
                </a:solidFill>
                <a:latin typeface="Nunito"/>
                <a:ea typeface="Nunito"/>
                <a:cs typeface="Nunito"/>
                <a:sym typeface="Nunito"/>
              </a:rPr>
              <a:t>Table of Contents</a:t>
            </a:r>
            <a:endParaRPr b="1">
              <a:solidFill>
                <a:schemeClr val="lt2"/>
              </a:solidFill>
              <a:latin typeface="Nunito"/>
              <a:ea typeface="Nunito"/>
              <a:cs typeface="Nunito"/>
              <a:sym typeface="Nunito"/>
            </a:endParaRPr>
          </a:p>
        </p:txBody>
      </p:sp>
      <p:sp>
        <p:nvSpPr>
          <p:cNvPr id="66" name="Google Shape;66;p14"/>
          <p:cNvSpPr txBox="1">
            <a:spLocks noGrp="1"/>
          </p:cNvSpPr>
          <p:nvPr>
            <p:ph type="body" idx="1"/>
          </p:nvPr>
        </p:nvSpPr>
        <p:spPr>
          <a:xfrm>
            <a:off x="2851275" y="821125"/>
            <a:ext cx="5517900" cy="4388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600" dirty="0">
                <a:latin typeface="Nunito"/>
                <a:ea typeface="Nunito"/>
                <a:cs typeface="Nunito"/>
                <a:sym typeface="Nunito"/>
              </a:rPr>
              <a:t>Organization of the Science Fairs</a:t>
            </a:r>
            <a:endParaRPr sz="1600" dirty="0">
              <a:latin typeface="Nunito"/>
              <a:ea typeface="Nunito"/>
              <a:cs typeface="Nunito"/>
              <a:sym typeface="Nunito"/>
            </a:endParaRPr>
          </a:p>
          <a:p>
            <a:pPr marL="0" lvl="0" indent="0" algn="l" rtl="0">
              <a:lnSpc>
                <a:spcPct val="115000"/>
              </a:lnSpc>
              <a:spcBef>
                <a:spcPts val="0"/>
              </a:spcBef>
              <a:spcAft>
                <a:spcPts val="0"/>
              </a:spcAft>
              <a:buNone/>
            </a:pPr>
            <a:r>
              <a:rPr lang="en" sz="1600" dirty="0">
                <a:latin typeface="Nunito"/>
                <a:ea typeface="Nunito"/>
                <a:cs typeface="Nunito"/>
                <a:sym typeface="Nunito"/>
              </a:rPr>
              <a:t>Membership Requirements</a:t>
            </a:r>
            <a:endParaRPr sz="1600" dirty="0">
              <a:latin typeface="Nunito"/>
              <a:ea typeface="Nunito"/>
              <a:cs typeface="Nunito"/>
              <a:sym typeface="Nunito"/>
            </a:endParaRPr>
          </a:p>
          <a:p>
            <a:pPr marL="0" lvl="0" indent="0" algn="l" rtl="0">
              <a:lnSpc>
                <a:spcPct val="115000"/>
              </a:lnSpc>
              <a:spcBef>
                <a:spcPts val="0"/>
              </a:spcBef>
              <a:spcAft>
                <a:spcPts val="0"/>
              </a:spcAft>
              <a:buNone/>
            </a:pPr>
            <a:r>
              <a:rPr lang="en" sz="1600" dirty="0">
                <a:latin typeface="Nunito"/>
                <a:ea typeface="Nunito"/>
                <a:cs typeface="Nunito"/>
                <a:sym typeface="Nunito"/>
              </a:rPr>
              <a:t>Science Fair Sequence</a:t>
            </a:r>
            <a:endParaRPr sz="1600" dirty="0">
              <a:latin typeface="Nunito"/>
              <a:ea typeface="Nunito"/>
              <a:cs typeface="Nunito"/>
              <a:sym typeface="Nunito"/>
            </a:endParaRPr>
          </a:p>
          <a:p>
            <a:pPr marL="0" lvl="0" indent="0" algn="l" rtl="0">
              <a:lnSpc>
                <a:spcPct val="115000"/>
              </a:lnSpc>
              <a:spcBef>
                <a:spcPts val="0"/>
              </a:spcBef>
              <a:spcAft>
                <a:spcPts val="0"/>
              </a:spcAft>
              <a:buNone/>
            </a:pPr>
            <a:r>
              <a:rPr lang="en" sz="1600" dirty="0">
                <a:latin typeface="Nunito"/>
                <a:ea typeface="Nunito"/>
                <a:cs typeface="Nunito"/>
                <a:sym typeface="Nunito"/>
              </a:rPr>
              <a:t>Types of Projects</a:t>
            </a:r>
            <a:endParaRPr sz="1600" dirty="0">
              <a:latin typeface="Nunito"/>
              <a:ea typeface="Nunito"/>
              <a:cs typeface="Nunito"/>
              <a:sym typeface="Nunito"/>
            </a:endParaRPr>
          </a:p>
          <a:p>
            <a:pPr marL="0" lvl="0" indent="0" algn="l" rtl="0">
              <a:lnSpc>
                <a:spcPct val="115000"/>
              </a:lnSpc>
              <a:spcBef>
                <a:spcPts val="0"/>
              </a:spcBef>
              <a:spcAft>
                <a:spcPts val="0"/>
              </a:spcAft>
              <a:buNone/>
            </a:pPr>
            <a:r>
              <a:rPr lang="en" sz="1600" dirty="0">
                <a:latin typeface="Nunito"/>
                <a:ea typeface="Nunito"/>
                <a:cs typeface="Nunito"/>
                <a:sym typeface="Nunito"/>
              </a:rPr>
              <a:t>Comparison of Types of Investigation</a:t>
            </a:r>
            <a:endParaRPr sz="1600" dirty="0">
              <a:latin typeface="Nunito"/>
              <a:ea typeface="Nunito"/>
              <a:cs typeface="Nunito"/>
              <a:sym typeface="Nunito"/>
            </a:endParaRPr>
          </a:p>
          <a:p>
            <a:pPr marL="0" lvl="0" indent="0" algn="l" rtl="0">
              <a:lnSpc>
                <a:spcPct val="115000"/>
              </a:lnSpc>
              <a:spcBef>
                <a:spcPts val="0"/>
              </a:spcBef>
              <a:spcAft>
                <a:spcPts val="0"/>
              </a:spcAft>
              <a:buNone/>
            </a:pPr>
            <a:r>
              <a:rPr lang="en" sz="1600" dirty="0">
                <a:latin typeface="Nunito"/>
                <a:ea typeface="Nunito"/>
                <a:cs typeface="Nunito"/>
                <a:sym typeface="Nunito"/>
              </a:rPr>
              <a:t>Types of Presentations</a:t>
            </a:r>
            <a:endParaRPr sz="1600" dirty="0">
              <a:latin typeface="Nunito"/>
              <a:ea typeface="Nunito"/>
              <a:cs typeface="Nunito"/>
              <a:sym typeface="Nunito"/>
            </a:endParaRPr>
          </a:p>
          <a:p>
            <a:pPr marL="0" lvl="0" indent="0" algn="l" rtl="0">
              <a:lnSpc>
                <a:spcPct val="115000"/>
              </a:lnSpc>
              <a:spcBef>
                <a:spcPts val="0"/>
              </a:spcBef>
              <a:spcAft>
                <a:spcPts val="0"/>
              </a:spcAft>
              <a:buNone/>
            </a:pPr>
            <a:r>
              <a:rPr lang="en" sz="1600" dirty="0">
                <a:latin typeface="Nunito"/>
                <a:ea typeface="Nunito"/>
                <a:cs typeface="Nunito"/>
                <a:sym typeface="Nunito"/>
              </a:rPr>
              <a:t>Where to Begin?</a:t>
            </a:r>
            <a:endParaRPr sz="1600" dirty="0">
              <a:latin typeface="Nunito"/>
              <a:ea typeface="Nunito"/>
              <a:cs typeface="Nunito"/>
              <a:sym typeface="Nunito"/>
            </a:endParaRPr>
          </a:p>
          <a:p>
            <a:pPr marL="0" lvl="0" indent="0" algn="l" rtl="0">
              <a:lnSpc>
                <a:spcPct val="115000"/>
              </a:lnSpc>
              <a:spcBef>
                <a:spcPts val="0"/>
              </a:spcBef>
              <a:spcAft>
                <a:spcPts val="0"/>
              </a:spcAft>
              <a:buNone/>
            </a:pPr>
            <a:r>
              <a:rPr lang="en" sz="1600" dirty="0">
                <a:latin typeface="Nunito"/>
                <a:ea typeface="Nunito"/>
                <a:cs typeface="Nunito"/>
                <a:sym typeface="Nunito"/>
              </a:rPr>
              <a:t>Stay Organized &amp; Break into Manageable Parts</a:t>
            </a:r>
            <a:endParaRPr sz="1600" dirty="0">
              <a:latin typeface="Nunito"/>
              <a:ea typeface="Nunito"/>
              <a:cs typeface="Nunito"/>
              <a:sym typeface="Nunito"/>
            </a:endParaRPr>
          </a:p>
          <a:p>
            <a:pPr marL="0" lvl="0" indent="0" algn="l" rtl="0">
              <a:lnSpc>
                <a:spcPct val="115000"/>
              </a:lnSpc>
              <a:spcBef>
                <a:spcPts val="0"/>
              </a:spcBef>
              <a:spcAft>
                <a:spcPts val="0"/>
              </a:spcAft>
              <a:buNone/>
            </a:pPr>
            <a:r>
              <a:rPr lang="en" sz="1600" dirty="0">
                <a:latin typeface="Nunito"/>
                <a:ea typeface="Nunito"/>
                <a:cs typeface="Nunito"/>
                <a:sym typeface="Nunito"/>
              </a:rPr>
              <a:t>The Physical Arrangement of  the Written Report</a:t>
            </a:r>
            <a:endParaRPr sz="1600" dirty="0">
              <a:latin typeface="Nunito"/>
              <a:ea typeface="Nunito"/>
              <a:cs typeface="Nunito"/>
              <a:sym typeface="Nunito"/>
            </a:endParaRPr>
          </a:p>
          <a:p>
            <a:pPr marL="0" lvl="0" indent="0" algn="l" rtl="0">
              <a:lnSpc>
                <a:spcPct val="115000"/>
              </a:lnSpc>
              <a:spcBef>
                <a:spcPts val="0"/>
              </a:spcBef>
              <a:spcAft>
                <a:spcPts val="0"/>
              </a:spcAft>
              <a:buNone/>
            </a:pPr>
            <a:r>
              <a:rPr lang="en" sz="1600" dirty="0">
                <a:latin typeface="Nunito"/>
                <a:ea typeface="Nunito"/>
                <a:cs typeface="Nunito"/>
                <a:sym typeface="Nunito"/>
              </a:rPr>
              <a:t>Examples </a:t>
            </a:r>
            <a:r>
              <a:rPr lang="en" sz="1600" i="1" dirty="0">
                <a:latin typeface="Nunito"/>
                <a:ea typeface="Nunito"/>
                <a:cs typeface="Nunito"/>
                <a:sym typeface="Nunito"/>
              </a:rPr>
              <a:t>(Student Schedule, Rubrics)</a:t>
            </a:r>
            <a:endParaRPr sz="1600" i="1" dirty="0">
              <a:latin typeface="Nunito"/>
              <a:ea typeface="Nunito"/>
              <a:cs typeface="Nunito"/>
              <a:sym typeface="Nunito"/>
            </a:endParaRPr>
          </a:p>
          <a:p>
            <a:pPr marL="0" lvl="0" indent="0" algn="l" rtl="0">
              <a:lnSpc>
                <a:spcPct val="115000"/>
              </a:lnSpc>
              <a:spcBef>
                <a:spcPts val="0"/>
              </a:spcBef>
              <a:spcAft>
                <a:spcPts val="0"/>
              </a:spcAft>
              <a:buNone/>
            </a:pPr>
            <a:r>
              <a:rPr lang="en" sz="1600" dirty="0">
                <a:latin typeface="Nunito"/>
                <a:ea typeface="Nunito"/>
                <a:cs typeface="Nunito"/>
                <a:sym typeface="Nunito"/>
              </a:rPr>
              <a:t>Science Fair Planning: Local Fair</a:t>
            </a:r>
            <a:endParaRPr sz="1600" dirty="0">
              <a:latin typeface="Nunito"/>
              <a:ea typeface="Nunito"/>
              <a:cs typeface="Nunito"/>
              <a:sym typeface="Nunito"/>
            </a:endParaRPr>
          </a:p>
          <a:p>
            <a:pPr marL="0" lvl="0" indent="0" algn="l" rtl="0">
              <a:lnSpc>
                <a:spcPct val="115000"/>
              </a:lnSpc>
              <a:spcBef>
                <a:spcPts val="0"/>
              </a:spcBef>
              <a:spcAft>
                <a:spcPts val="0"/>
              </a:spcAft>
              <a:buNone/>
            </a:pPr>
            <a:r>
              <a:rPr lang="en" sz="1600" dirty="0">
                <a:latin typeface="Nunito"/>
                <a:ea typeface="Nunito"/>
                <a:cs typeface="Nunito"/>
                <a:sym typeface="Nunito"/>
              </a:rPr>
              <a:t>Judging</a:t>
            </a:r>
            <a:endParaRPr sz="1600" dirty="0">
              <a:latin typeface="Nunito"/>
              <a:ea typeface="Nunito"/>
              <a:cs typeface="Nunito"/>
              <a:sym typeface="Nunito"/>
            </a:endParaRPr>
          </a:p>
          <a:p>
            <a:pPr marL="0" lvl="0" indent="0" algn="l" rtl="0">
              <a:lnSpc>
                <a:spcPct val="115000"/>
              </a:lnSpc>
              <a:spcBef>
                <a:spcPts val="0"/>
              </a:spcBef>
              <a:spcAft>
                <a:spcPts val="0"/>
              </a:spcAft>
              <a:buNone/>
            </a:pPr>
            <a:r>
              <a:rPr lang="en" sz="1600" dirty="0">
                <a:latin typeface="Nunito"/>
                <a:ea typeface="Nunito"/>
                <a:cs typeface="Nunito"/>
                <a:sym typeface="Nunito"/>
              </a:rPr>
              <a:t>Due Dates</a:t>
            </a:r>
            <a:endParaRPr sz="1600" dirty="0">
              <a:latin typeface="Nunito"/>
              <a:ea typeface="Nunito"/>
              <a:cs typeface="Nunito"/>
              <a:sym typeface="Nunito"/>
            </a:endParaRPr>
          </a:p>
          <a:p>
            <a:pPr marL="0" lvl="0" indent="0" algn="l" rtl="0">
              <a:lnSpc>
                <a:spcPct val="115000"/>
              </a:lnSpc>
              <a:spcBef>
                <a:spcPts val="0"/>
              </a:spcBef>
              <a:spcAft>
                <a:spcPts val="0"/>
              </a:spcAft>
              <a:buNone/>
            </a:pPr>
            <a:r>
              <a:rPr lang="en" sz="1600" dirty="0">
                <a:latin typeface="Nunito"/>
                <a:ea typeface="Nunito"/>
                <a:cs typeface="Nunito"/>
                <a:sym typeface="Nunito"/>
              </a:rPr>
              <a:t>JDSTA Board</a:t>
            </a:r>
            <a:endParaRPr sz="1600" dirty="0">
              <a:latin typeface="Nunito"/>
              <a:ea typeface="Nunito"/>
              <a:cs typeface="Nunito"/>
              <a:sym typeface="Nunito"/>
            </a:endParaRPr>
          </a:p>
        </p:txBody>
      </p:sp>
      <p:sp>
        <p:nvSpPr>
          <p:cNvPr id="67" name="Google Shape;6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68" name="Google Shape;68;p14"/>
          <p:cNvSpPr txBox="1">
            <a:spLocks noGrp="1"/>
          </p:cNvSpPr>
          <p:nvPr>
            <p:ph type="body" idx="1"/>
          </p:nvPr>
        </p:nvSpPr>
        <p:spPr>
          <a:xfrm>
            <a:off x="1571975" y="821125"/>
            <a:ext cx="1279200" cy="4388100"/>
          </a:xfrm>
          <a:prstGeom prst="rect">
            <a:avLst/>
          </a:prstGeom>
        </p:spPr>
        <p:txBody>
          <a:bodyPr spcFirstLastPara="1" wrap="square" lIns="91425" tIns="91425" rIns="91425" bIns="91425" anchor="t" anchorCtr="0">
            <a:noAutofit/>
          </a:bodyPr>
          <a:lstStyle/>
          <a:p>
            <a:pPr marL="0" lvl="0" indent="0" algn="r" rtl="0">
              <a:lnSpc>
                <a:spcPct val="115000"/>
              </a:lnSpc>
              <a:spcBef>
                <a:spcPts val="0"/>
              </a:spcBef>
              <a:spcAft>
                <a:spcPts val="0"/>
              </a:spcAft>
              <a:buNone/>
            </a:pPr>
            <a:r>
              <a:rPr lang="en" sz="1600" dirty="0">
                <a:latin typeface="Nunito"/>
                <a:ea typeface="Nunito"/>
                <a:cs typeface="Nunito"/>
                <a:sym typeface="Nunito"/>
              </a:rPr>
              <a:t>3</a:t>
            </a:r>
            <a:endParaRPr sz="1600" dirty="0">
              <a:latin typeface="Nunito"/>
              <a:ea typeface="Nunito"/>
              <a:cs typeface="Nunito"/>
              <a:sym typeface="Nunito"/>
            </a:endParaRPr>
          </a:p>
          <a:p>
            <a:pPr marL="0" lvl="0" indent="0" algn="r" rtl="0">
              <a:lnSpc>
                <a:spcPct val="115000"/>
              </a:lnSpc>
              <a:spcBef>
                <a:spcPts val="0"/>
              </a:spcBef>
              <a:spcAft>
                <a:spcPts val="0"/>
              </a:spcAft>
              <a:buNone/>
            </a:pPr>
            <a:r>
              <a:rPr lang="en" sz="1600" dirty="0">
                <a:latin typeface="Nunito"/>
                <a:ea typeface="Nunito"/>
                <a:cs typeface="Nunito"/>
                <a:sym typeface="Nunito"/>
              </a:rPr>
              <a:t>4</a:t>
            </a:r>
            <a:endParaRPr sz="1600" dirty="0">
              <a:latin typeface="Nunito"/>
              <a:ea typeface="Nunito"/>
              <a:cs typeface="Nunito"/>
              <a:sym typeface="Nunito"/>
            </a:endParaRPr>
          </a:p>
          <a:p>
            <a:pPr marL="0" lvl="0" indent="0" algn="r" rtl="0">
              <a:lnSpc>
                <a:spcPct val="115000"/>
              </a:lnSpc>
              <a:spcBef>
                <a:spcPts val="0"/>
              </a:spcBef>
              <a:spcAft>
                <a:spcPts val="0"/>
              </a:spcAft>
              <a:buNone/>
            </a:pPr>
            <a:r>
              <a:rPr lang="en" sz="1600" dirty="0">
                <a:latin typeface="Nunito"/>
                <a:ea typeface="Nunito"/>
                <a:cs typeface="Nunito"/>
                <a:sym typeface="Nunito"/>
              </a:rPr>
              <a:t>5</a:t>
            </a:r>
            <a:endParaRPr sz="1600" dirty="0">
              <a:latin typeface="Nunito"/>
              <a:ea typeface="Nunito"/>
              <a:cs typeface="Nunito"/>
              <a:sym typeface="Nunito"/>
            </a:endParaRPr>
          </a:p>
          <a:p>
            <a:pPr marL="0" lvl="0" indent="0" algn="r" rtl="0">
              <a:lnSpc>
                <a:spcPct val="115000"/>
              </a:lnSpc>
              <a:spcBef>
                <a:spcPts val="0"/>
              </a:spcBef>
              <a:spcAft>
                <a:spcPts val="0"/>
              </a:spcAft>
              <a:buNone/>
            </a:pPr>
            <a:r>
              <a:rPr lang="en" sz="1600" dirty="0">
                <a:latin typeface="Nunito"/>
                <a:ea typeface="Nunito"/>
                <a:cs typeface="Nunito"/>
                <a:sym typeface="Nunito"/>
              </a:rPr>
              <a:t>6</a:t>
            </a:r>
            <a:endParaRPr sz="1600" dirty="0">
              <a:latin typeface="Nunito"/>
              <a:ea typeface="Nunito"/>
              <a:cs typeface="Nunito"/>
              <a:sym typeface="Nunito"/>
            </a:endParaRPr>
          </a:p>
          <a:p>
            <a:pPr marL="0" lvl="0" indent="0" algn="r" rtl="0">
              <a:lnSpc>
                <a:spcPct val="115000"/>
              </a:lnSpc>
              <a:spcBef>
                <a:spcPts val="0"/>
              </a:spcBef>
              <a:spcAft>
                <a:spcPts val="0"/>
              </a:spcAft>
              <a:buNone/>
            </a:pPr>
            <a:r>
              <a:rPr lang="en" sz="1600" dirty="0">
                <a:latin typeface="Nunito"/>
                <a:ea typeface="Nunito"/>
                <a:cs typeface="Nunito"/>
                <a:sym typeface="Nunito"/>
              </a:rPr>
              <a:t>7</a:t>
            </a:r>
            <a:endParaRPr sz="1600" dirty="0">
              <a:latin typeface="Nunito"/>
              <a:ea typeface="Nunito"/>
              <a:cs typeface="Nunito"/>
              <a:sym typeface="Nunito"/>
            </a:endParaRPr>
          </a:p>
          <a:p>
            <a:pPr marL="0" lvl="0" indent="0" algn="r" rtl="0">
              <a:lnSpc>
                <a:spcPct val="115000"/>
              </a:lnSpc>
              <a:spcBef>
                <a:spcPts val="0"/>
              </a:spcBef>
              <a:spcAft>
                <a:spcPts val="0"/>
              </a:spcAft>
              <a:buNone/>
            </a:pPr>
            <a:r>
              <a:rPr lang="en" sz="1600" dirty="0">
                <a:latin typeface="Nunito"/>
                <a:ea typeface="Nunito"/>
                <a:cs typeface="Nunito"/>
                <a:sym typeface="Nunito"/>
              </a:rPr>
              <a:t>8</a:t>
            </a:r>
            <a:endParaRPr sz="1600" dirty="0">
              <a:latin typeface="Nunito"/>
              <a:ea typeface="Nunito"/>
              <a:cs typeface="Nunito"/>
              <a:sym typeface="Nunito"/>
            </a:endParaRPr>
          </a:p>
          <a:p>
            <a:pPr marL="0" lvl="0" indent="0" algn="r" rtl="0">
              <a:lnSpc>
                <a:spcPct val="115000"/>
              </a:lnSpc>
              <a:spcBef>
                <a:spcPts val="0"/>
              </a:spcBef>
              <a:spcAft>
                <a:spcPts val="0"/>
              </a:spcAft>
              <a:buNone/>
            </a:pPr>
            <a:r>
              <a:rPr lang="en" sz="1600" dirty="0">
                <a:latin typeface="Nunito"/>
                <a:ea typeface="Nunito"/>
                <a:cs typeface="Nunito"/>
                <a:sym typeface="Nunito"/>
              </a:rPr>
              <a:t>9</a:t>
            </a:r>
            <a:endParaRPr sz="1600" dirty="0">
              <a:latin typeface="Nunito"/>
              <a:ea typeface="Nunito"/>
              <a:cs typeface="Nunito"/>
              <a:sym typeface="Nunito"/>
            </a:endParaRPr>
          </a:p>
          <a:p>
            <a:pPr marL="0" lvl="0" indent="0" algn="r" rtl="0">
              <a:lnSpc>
                <a:spcPct val="115000"/>
              </a:lnSpc>
              <a:spcBef>
                <a:spcPts val="0"/>
              </a:spcBef>
              <a:spcAft>
                <a:spcPts val="0"/>
              </a:spcAft>
              <a:buNone/>
            </a:pPr>
            <a:r>
              <a:rPr lang="en" sz="1600" dirty="0">
                <a:latin typeface="Nunito"/>
                <a:ea typeface="Nunito"/>
                <a:cs typeface="Nunito"/>
                <a:sym typeface="Nunito"/>
              </a:rPr>
              <a:t>10-13</a:t>
            </a:r>
            <a:endParaRPr sz="1600" dirty="0">
              <a:latin typeface="Nunito"/>
              <a:ea typeface="Nunito"/>
              <a:cs typeface="Nunito"/>
              <a:sym typeface="Nunito"/>
            </a:endParaRPr>
          </a:p>
          <a:p>
            <a:pPr marL="0" lvl="0" indent="0" algn="r" rtl="0">
              <a:lnSpc>
                <a:spcPct val="115000"/>
              </a:lnSpc>
              <a:spcBef>
                <a:spcPts val="0"/>
              </a:spcBef>
              <a:spcAft>
                <a:spcPts val="0"/>
              </a:spcAft>
              <a:buNone/>
            </a:pPr>
            <a:r>
              <a:rPr lang="en" sz="1600" dirty="0">
                <a:latin typeface="Nunito"/>
                <a:ea typeface="Nunito"/>
                <a:cs typeface="Nunito"/>
                <a:sym typeface="Nunito"/>
              </a:rPr>
              <a:t>14</a:t>
            </a:r>
            <a:endParaRPr sz="1600" dirty="0">
              <a:latin typeface="Nunito"/>
              <a:ea typeface="Nunito"/>
              <a:cs typeface="Nunito"/>
              <a:sym typeface="Nunito"/>
            </a:endParaRPr>
          </a:p>
          <a:p>
            <a:pPr marL="0" lvl="0" indent="0" algn="r" rtl="0">
              <a:lnSpc>
                <a:spcPct val="115000"/>
              </a:lnSpc>
              <a:spcBef>
                <a:spcPts val="0"/>
              </a:spcBef>
              <a:spcAft>
                <a:spcPts val="0"/>
              </a:spcAft>
              <a:buNone/>
            </a:pPr>
            <a:r>
              <a:rPr lang="en" sz="1600" dirty="0">
                <a:latin typeface="Nunito"/>
                <a:ea typeface="Nunito"/>
                <a:cs typeface="Nunito"/>
                <a:sym typeface="Nunito"/>
              </a:rPr>
              <a:t>15</a:t>
            </a:r>
            <a:endParaRPr sz="1600" dirty="0">
              <a:latin typeface="Nunito"/>
              <a:ea typeface="Nunito"/>
              <a:cs typeface="Nunito"/>
              <a:sym typeface="Nunito"/>
            </a:endParaRPr>
          </a:p>
          <a:p>
            <a:pPr marL="0" lvl="0" indent="0" algn="r" rtl="0">
              <a:lnSpc>
                <a:spcPct val="115000"/>
              </a:lnSpc>
              <a:spcBef>
                <a:spcPts val="0"/>
              </a:spcBef>
              <a:spcAft>
                <a:spcPts val="0"/>
              </a:spcAft>
              <a:buNone/>
            </a:pPr>
            <a:r>
              <a:rPr lang="en" sz="1600" dirty="0">
                <a:latin typeface="Nunito"/>
                <a:ea typeface="Nunito"/>
                <a:cs typeface="Nunito"/>
                <a:sym typeface="Nunito"/>
              </a:rPr>
              <a:t>16-17</a:t>
            </a:r>
            <a:endParaRPr sz="1600" dirty="0">
              <a:latin typeface="Nunito"/>
              <a:ea typeface="Nunito"/>
              <a:cs typeface="Nunito"/>
              <a:sym typeface="Nunito"/>
            </a:endParaRPr>
          </a:p>
          <a:p>
            <a:pPr marL="0" lvl="0" indent="0" algn="r" rtl="0">
              <a:lnSpc>
                <a:spcPct val="115000"/>
              </a:lnSpc>
              <a:spcBef>
                <a:spcPts val="0"/>
              </a:spcBef>
              <a:spcAft>
                <a:spcPts val="0"/>
              </a:spcAft>
              <a:buNone/>
            </a:pPr>
            <a:r>
              <a:rPr lang="en" sz="1600" dirty="0">
                <a:latin typeface="Nunito"/>
                <a:ea typeface="Nunito"/>
                <a:cs typeface="Nunito"/>
                <a:sym typeface="Nunito"/>
              </a:rPr>
              <a:t>18</a:t>
            </a:r>
            <a:endParaRPr sz="1600" dirty="0">
              <a:latin typeface="Nunito"/>
              <a:ea typeface="Nunito"/>
              <a:cs typeface="Nunito"/>
              <a:sym typeface="Nunito"/>
            </a:endParaRPr>
          </a:p>
          <a:p>
            <a:pPr marL="0" lvl="0" indent="0" algn="r" rtl="0">
              <a:lnSpc>
                <a:spcPct val="115000"/>
              </a:lnSpc>
              <a:spcBef>
                <a:spcPts val="0"/>
              </a:spcBef>
              <a:spcAft>
                <a:spcPts val="0"/>
              </a:spcAft>
              <a:buNone/>
            </a:pPr>
            <a:r>
              <a:rPr lang="en" sz="1600" dirty="0">
                <a:latin typeface="Nunito"/>
                <a:ea typeface="Nunito"/>
                <a:cs typeface="Nunito"/>
                <a:sym typeface="Nunito"/>
              </a:rPr>
              <a:t>19</a:t>
            </a:r>
            <a:endParaRPr sz="1600" dirty="0">
              <a:latin typeface="Nunito"/>
              <a:ea typeface="Nunito"/>
              <a:cs typeface="Nunito"/>
              <a:sym typeface="Nunito"/>
            </a:endParaRPr>
          </a:p>
          <a:p>
            <a:pPr marL="0" lvl="0" indent="0" algn="r" rtl="0">
              <a:lnSpc>
                <a:spcPct val="115000"/>
              </a:lnSpc>
              <a:spcBef>
                <a:spcPts val="0"/>
              </a:spcBef>
              <a:spcAft>
                <a:spcPts val="0"/>
              </a:spcAft>
              <a:buNone/>
            </a:pPr>
            <a:r>
              <a:rPr lang="en" sz="1600" dirty="0">
                <a:latin typeface="Nunito"/>
                <a:ea typeface="Nunito"/>
                <a:cs typeface="Nunito"/>
                <a:sym typeface="Nunito"/>
              </a:rPr>
              <a:t>20</a:t>
            </a:r>
            <a:endParaRPr sz="1600" dirty="0">
              <a:latin typeface="Nunito"/>
              <a:ea typeface="Nunito"/>
              <a:cs typeface="Nunito"/>
              <a:sym typeface="Nunito"/>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2"/>
          <p:cNvSpPr txBox="1">
            <a:spLocks noGrp="1"/>
          </p:cNvSpPr>
          <p:nvPr>
            <p:ph type="title"/>
          </p:nvPr>
        </p:nvSpPr>
        <p:spPr>
          <a:xfrm>
            <a:off x="311675" y="8367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solidFill>
                  <a:schemeClr val="lt2"/>
                </a:solidFill>
                <a:latin typeface="+mn-lt"/>
                <a:ea typeface="Nunito"/>
                <a:cs typeface="Nunito"/>
                <a:sym typeface="Nunito"/>
              </a:rPr>
              <a:t>JDSTA Board</a:t>
            </a:r>
            <a:endParaRPr sz="2600" b="1" dirty="0">
              <a:solidFill>
                <a:schemeClr val="lt2"/>
              </a:solidFill>
              <a:latin typeface="+mn-lt"/>
              <a:ea typeface="Nunito"/>
              <a:cs typeface="Nunito"/>
              <a:sym typeface="Nunito"/>
            </a:endParaRPr>
          </a:p>
        </p:txBody>
      </p:sp>
      <p:sp>
        <p:nvSpPr>
          <p:cNvPr id="233" name="Google Shape;233;p32"/>
          <p:cNvSpPr txBox="1">
            <a:spLocks noGrp="1"/>
          </p:cNvSpPr>
          <p:nvPr>
            <p:ph type="body" idx="1"/>
          </p:nvPr>
        </p:nvSpPr>
        <p:spPr>
          <a:xfrm>
            <a:off x="311700" y="524600"/>
            <a:ext cx="8520600" cy="1099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dirty="0">
                <a:latin typeface="+mn-lt"/>
                <a:ea typeface="Nunito"/>
                <a:cs typeface="Nunito"/>
                <a:sym typeface="Nunito"/>
              </a:rPr>
              <a:t>Your JDSTA Board is here to serve you. Please contact any of us with questions or concerns. If you are new and need a mentor, sign up for one at the Fall Meeting. Or email a Board member to request a mentor.</a:t>
            </a:r>
            <a:endParaRPr sz="1600" b="1" dirty="0">
              <a:solidFill>
                <a:schemeClr val="lt2"/>
              </a:solidFill>
              <a:latin typeface="+mn-lt"/>
              <a:ea typeface="Nunito"/>
              <a:cs typeface="Nunito"/>
              <a:sym typeface="Nunito"/>
            </a:endParaRPr>
          </a:p>
        </p:txBody>
      </p:sp>
      <p:sp>
        <p:nvSpPr>
          <p:cNvPr id="234" name="Google Shape;234;p32"/>
          <p:cNvSpPr txBox="1"/>
          <p:nvPr/>
        </p:nvSpPr>
        <p:spPr>
          <a:xfrm>
            <a:off x="311700" y="1538175"/>
            <a:ext cx="2268900" cy="1099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b="1" dirty="0">
                <a:solidFill>
                  <a:schemeClr val="lt2"/>
                </a:solidFill>
                <a:latin typeface="+mn-lt"/>
                <a:ea typeface="Nunito"/>
                <a:cs typeface="Nunito"/>
                <a:sym typeface="Nunito"/>
              </a:rPr>
              <a:t>Kathy Winters</a:t>
            </a:r>
          </a:p>
          <a:p>
            <a:pPr marL="0" lvl="0" indent="0" algn="l" rtl="0">
              <a:lnSpc>
                <a:spcPct val="115000"/>
              </a:lnSpc>
              <a:spcBef>
                <a:spcPts val="0"/>
              </a:spcBef>
              <a:spcAft>
                <a:spcPts val="0"/>
              </a:spcAft>
              <a:buClr>
                <a:schemeClr val="dk1"/>
              </a:buClr>
              <a:buSzPts val="1100"/>
              <a:buFont typeface="Arial"/>
              <a:buNone/>
            </a:pPr>
            <a:r>
              <a:rPr lang="en-US" dirty="0">
                <a:solidFill>
                  <a:srgbClr val="2A2A2A"/>
                </a:solidFill>
                <a:latin typeface="+mn-lt"/>
                <a:ea typeface="Nunito"/>
                <a:cs typeface="Nunito"/>
                <a:sym typeface="Nunito"/>
              </a:rPr>
              <a:t>President</a:t>
            </a:r>
          </a:p>
          <a:p>
            <a:pPr marL="0" lvl="0" indent="0" algn="l" rtl="0">
              <a:lnSpc>
                <a:spcPct val="115000"/>
              </a:lnSpc>
              <a:spcBef>
                <a:spcPts val="0"/>
              </a:spcBef>
              <a:spcAft>
                <a:spcPts val="0"/>
              </a:spcAft>
              <a:buClr>
                <a:schemeClr val="dk1"/>
              </a:buClr>
              <a:buSzPts val="1100"/>
              <a:buFont typeface="Arial"/>
              <a:buNone/>
            </a:pPr>
            <a:r>
              <a:rPr lang="en-US" dirty="0">
                <a:solidFill>
                  <a:srgbClr val="2A2A2A"/>
                </a:solidFill>
                <a:latin typeface="+mn-lt"/>
                <a:ea typeface="Nunito"/>
                <a:cs typeface="Nunito"/>
                <a:sym typeface="Nunito"/>
              </a:rPr>
              <a:t>Project Session Chair</a:t>
            </a:r>
          </a:p>
          <a:p>
            <a:pPr marL="0" lvl="0" indent="0" algn="l" rtl="0">
              <a:lnSpc>
                <a:spcPct val="115000"/>
              </a:lnSpc>
              <a:spcBef>
                <a:spcPts val="0"/>
              </a:spcBef>
              <a:spcAft>
                <a:spcPts val="0"/>
              </a:spcAft>
              <a:buClr>
                <a:schemeClr val="dk1"/>
              </a:buClr>
              <a:buSzPts val="1100"/>
              <a:buFont typeface="Arial"/>
              <a:buNone/>
            </a:pPr>
            <a:r>
              <a:rPr lang="en-US" dirty="0" err="1">
                <a:solidFill>
                  <a:srgbClr val="4F4F4E"/>
                </a:solidFill>
                <a:latin typeface="+mn-lt"/>
                <a:ea typeface="Nunito"/>
                <a:cs typeface="Nunito"/>
                <a:sym typeface="Nunito"/>
              </a:rPr>
              <a:t>jdstawinters@gmail.com</a:t>
            </a:r>
            <a:endParaRPr sz="1800" b="1" dirty="0">
              <a:solidFill>
                <a:srgbClr val="FF0000"/>
              </a:solidFill>
              <a:latin typeface="+mn-lt"/>
              <a:ea typeface="Nunito"/>
              <a:cs typeface="Nunito"/>
              <a:sym typeface="Nunito"/>
            </a:endParaRPr>
          </a:p>
        </p:txBody>
      </p:sp>
      <p:sp>
        <p:nvSpPr>
          <p:cNvPr id="235" name="Google Shape;235;p32"/>
          <p:cNvSpPr txBox="1"/>
          <p:nvPr/>
        </p:nvSpPr>
        <p:spPr>
          <a:xfrm>
            <a:off x="311700" y="2741750"/>
            <a:ext cx="2392500" cy="1099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b="1" dirty="0">
                <a:solidFill>
                  <a:schemeClr val="lt2"/>
                </a:solidFill>
                <a:latin typeface="+mn-lt"/>
                <a:ea typeface="Nunito"/>
                <a:cs typeface="Nunito"/>
                <a:sym typeface="Nunito"/>
              </a:rPr>
              <a:t>Jeannine </a:t>
            </a:r>
            <a:r>
              <a:rPr lang="en-US" b="1" dirty="0" err="1">
                <a:solidFill>
                  <a:schemeClr val="lt2"/>
                </a:solidFill>
                <a:latin typeface="+mn-lt"/>
                <a:ea typeface="Nunito"/>
                <a:cs typeface="Nunito"/>
                <a:sym typeface="Nunito"/>
              </a:rPr>
              <a:t>Schonta</a:t>
            </a:r>
            <a:endParaRPr lang="en-US" b="1" dirty="0">
              <a:solidFill>
                <a:schemeClr val="lt2"/>
              </a:solidFill>
              <a:latin typeface="+mn-lt"/>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US" dirty="0">
                <a:solidFill>
                  <a:srgbClr val="2A2A2A"/>
                </a:solidFill>
                <a:latin typeface="+mn-lt"/>
                <a:ea typeface="Nunito"/>
                <a:cs typeface="Nunito"/>
                <a:sym typeface="Nunito"/>
              </a:rPr>
              <a:t>Treasurer, Rubrics,</a:t>
            </a:r>
          </a:p>
          <a:p>
            <a:pPr marL="0" lvl="0" indent="0" algn="l" rtl="0">
              <a:lnSpc>
                <a:spcPct val="115000"/>
              </a:lnSpc>
              <a:spcBef>
                <a:spcPts val="0"/>
              </a:spcBef>
              <a:spcAft>
                <a:spcPts val="0"/>
              </a:spcAft>
              <a:buClr>
                <a:schemeClr val="dk1"/>
              </a:buClr>
              <a:buSzPts val="1100"/>
              <a:buFont typeface="Arial"/>
              <a:buNone/>
            </a:pPr>
            <a:r>
              <a:rPr lang="en-US" dirty="0">
                <a:solidFill>
                  <a:srgbClr val="2A2A2A"/>
                </a:solidFill>
                <a:latin typeface="+mn-lt"/>
                <a:ea typeface="Nunito"/>
                <a:cs typeface="Nunito"/>
                <a:sym typeface="Nunito"/>
              </a:rPr>
              <a:t>Runners Chair</a:t>
            </a:r>
          </a:p>
          <a:p>
            <a:pPr marL="0" lvl="0" indent="0" algn="l" rtl="0">
              <a:lnSpc>
                <a:spcPct val="115000"/>
              </a:lnSpc>
              <a:spcBef>
                <a:spcPts val="0"/>
              </a:spcBef>
              <a:spcAft>
                <a:spcPts val="0"/>
              </a:spcAft>
              <a:buClr>
                <a:schemeClr val="dk1"/>
              </a:buClr>
              <a:buSzPts val="1100"/>
              <a:buFont typeface="Arial"/>
              <a:buNone/>
            </a:pPr>
            <a:r>
              <a:rPr lang="en-US" dirty="0" err="1">
                <a:solidFill>
                  <a:srgbClr val="4F4F4E"/>
                </a:solidFill>
                <a:latin typeface="+mn-lt"/>
                <a:ea typeface="Nunito"/>
                <a:cs typeface="Nunito"/>
                <a:sym typeface="Nunito"/>
              </a:rPr>
              <a:t>jdstatreasurer@gmail.com</a:t>
            </a:r>
            <a:endParaRPr lang="en-US" dirty="0">
              <a:solidFill>
                <a:srgbClr val="4F4F4E"/>
              </a:solidFill>
              <a:latin typeface="+mn-lt"/>
              <a:ea typeface="Nunito"/>
              <a:cs typeface="Nunito"/>
              <a:sym typeface="Nunito"/>
            </a:endParaRPr>
          </a:p>
          <a:p>
            <a:pPr marL="0" lvl="0" indent="0" algn="l" rtl="0">
              <a:lnSpc>
                <a:spcPct val="115000"/>
              </a:lnSpc>
              <a:spcBef>
                <a:spcPts val="0"/>
              </a:spcBef>
              <a:spcAft>
                <a:spcPts val="1600"/>
              </a:spcAft>
              <a:buClr>
                <a:schemeClr val="dk1"/>
              </a:buClr>
              <a:buSzPts val="1100"/>
              <a:buFont typeface="Arial"/>
              <a:buNone/>
            </a:pPr>
            <a:endParaRPr sz="1800" b="1" dirty="0">
              <a:solidFill>
                <a:schemeClr val="lt2"/>
              </a:solidFill>
              <a:latin typeface="+mn-lt"/>
              <a:ea typeface="Nunito"/>
              <a:cs typeface="Nunito"/>
              <a:sym typeface="Nunito"/>
            </a:endParaRPr>
          </a:p>
        </p:txBody>
      </p:sp>
      <p:sp>
        <p:nvSpPr>
          <p:cNvPr id="236" name="Google Shape;236;p32"/>
          <p:cNvSpPr txBox="1"/>
          <p:nvPr/>
        </p:nvSpPr>
        <p:spPr>
          <a:xfrm>
            <a:off x="6016537" y="2745650"/>
            <a:ext cx="3086702" cy="1099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b="1" dirty="0">
                <a:solidFill>
                  <a:schemeClr val="lt2"/>
                </a:solidFill>
                <a:latin typeface="+mn-lt"/>
                <a:ea typeface="Nunito"/>
                <a:cs typeface="Nunito"/>
                <a:sym typeface="Nunito"/>
              </a:rPr>
              <a:t>Mark Hodges</a:t>
            </a:r>
            <a:endParaRPr b="1" dirty="0">
              <a:solidFill>
                <a:schemeClr val="lt2"/>
              </a:solidFill>
              <a:latin typeface="+mn-lt"/>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 dirty="0">
                <a:solidFill>
                  <a:srgbClr val="2A2A2A"/>
                </a:solidFill>
                <a:latin typeface="+mn-lt"/>
                <a:ea typeface="Nunito"/>
                <a:cs typeface="Nunito"/>
                <a:sym typeface="Nunito"/>
              </a:rPr>
              <a:t>Awards Co-chair</a:t>
            </a:r>
            <a:endParaRPr dirty="0">
              <a:solidFill>
                <a:srgbClr val="2A2A2A"/>
              </a:solidFill>
              <a:latin typeface="+mn-lt"/>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 dirty="0" err="1">
                <a:solidFill>
                  <a:srgbClr val="4F4F4E"/>
                </a:solidFill>
                <a:latin typeface="+mn-lt"/>
                <a:ea typeface="Nunito"/>
                <a:cs typeface="Nunito"/>
                <a:sym typeface="Nunito"/>
              </a:rPr>
              <a:t>jdstahodges@gmail.com</a:t>
            </a:r>
            <a:endParaRPr dirty="0">
              <a:solidFill>
                <a:srgbClr val="4F4F4E"/>
              </a:solidFill>
              <a:latin typeface="+mn-lt"/>
              <a:ea typeface="Nunito"/>
              <a:cs typeface="Nunito"/>
              <a:sym typeface="Nunito"/>
            </a:endParaRPr>
          </a:p>
          <a:p>
            <a:pPr marL="0" lvl="0" indent="0" algn="l" rtl="0">
              <a:lnSpc>
                <a:spcPct val="115000"/>
              </a:lnSpc>
              <a:spcBef>
                <a:spcPts val="0"/>
              </a:spcBef>
              <a:spcAft>
                <a:spcPts val="1600"/>
              </a:spcAft>
              <a:buClr>
                <a:schemeClr val="dk1"/>
              </a:buClr>
              <a:buSzPts val="1100"/>
              <a:buFont typeface="Arial"/>
              <a:buNone/>
            </a:pPr>
            <a:endParaRPr sz="1800" b="1" dirty="0">
              <a:solidFill>
                <a:schemeClr val="lt2"/>
              </a:solidFill>
              <a:latin typeface="+mn-lt"/>
              <a:ea typeface="Nunito"/>
              <a:cs typeface="Nunito"/>
              <a:sym typeface="Nunito"/>
            </a:endParaRPr>
          </a:p>
        </p:txBody>
      </p:sp>
      <p:sp>
        <p:nvSpPr>
          <p:cNvPr id="237" name="Google Shape;237;p32"/>
          <p:cNvSpPr txBox="1"/>
          <p:nvPr/>
        </p:nvSpPr>
        <p:spPr>
          <a:xfrm>
            <a:off x="2808617" y="1538175"/>
            <a:ext cx="2756166" cy="1099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b="1" dirty="0">
                <a:solidFill>
                  <a:schemeClr val="lt2"/>
                </a:solidFill>
                <a:latin typeface="+mn-lt"/>
                <a:ea typeface="Nunito"/>
                <a:cs typeface="Nunito"/>
                <a:sym typeface="Nunito"/>
              </a:rPr>
              <a:t>Brian Lewandowski</a:t>
            </a:r>
          </a:p>
          <a:p>
            <a:pPr marL="0" lvl="0" indent="0" algn="l" rtl="0">
              <a:lnSpc>
                <a:spcPct val="115000"/>
              </a:lnSpc>
              <a:spcBef>
                <a:spcPts val="0"/>
              </a:spcBef>
              <a:spcAft>
                <a:spcPts val="0"/>
              </a:spcAft>
              <a:buClr>
                <a:schemeClr val="dk1"/>
              </a:buClr>
              <a:buSzPts val="1100"/>
              <a:buFont typeface="Arial"/>
              <a:buNone/>
            </a:pPr>
            <a:r>
              <a:rPr lang="en-US" dirty="0">
                <a:solidFill>
                  <a:srgbClr val="2A2A2A"/>
                </a:solidFill>
                <a:latin typeface="+mn-lt"/>
                <a:ea typeface="Nunito"/>
                <a:cs typeface="Nunito"/>
                <a:sym typeface="Nunito"/>
              </a:rPr>
              <a:t>Vice President</a:t>
            </a:r>
          </a:p>
          <a:p>
            <a:pPr marL="0" lvl="0" indent="0" algn="l" rtl="0">
              <a:lnSpc>
                <a:spcPct val="115000"/>
              </a:lnSpc>
              <a:spcBef>
                <a:spcPts val="0"/>
              </a:spcBef>
              <a:spcAft>
                <a:spcPts val="1600"/>
              </a:spcAft>
              <a:buClr>
                <a:schemeClr val="dk1"/>
              </a:buClr>
              <a:buSzPts val="1100"/>
              <a:buFont typeface="Arial"/>
              <a:buNone/>
            </a:pPr>
            <a:r>
              <a:rPr lang="en-US" dirty="0" err="1">
                <a:solidFill>
                  <a:srgbClr val="4F4F4E"/>
                </a:solidFill>
                <a:latin typeface="+mn-lt"/>
                <a:ea typeface="Nunito"/>
                <a:cs typeface="Nunito"/>
                <a:sym typeface="Nunito"/>
              </a:rPr>
              <a:t>jdstablewandowski@gmail.com</a:t>
            </a:r>
            <a:endParaRPr lang="en-US" sz="1800" b="1" dirty="0">
              <a:solidFill>
                <a:schemeClr val="lt2"/>
              </a:solidFill>
              <a:latin typeface="+mn-lt"/>
              <a:ea typeface="Nunito"/>
              <a:cs typeface="Nunito"/>
              <a:sym typeface="Nunito"/>
            </a:endParaRPr>
          </a:p>
        </p:txBody>
      </p:sp>
      <p:sp>
        <p:nvSpPr>
          <p:cNvPr id="238" name="Google Shape;238;p32"/>
          <p:cNvSpPr txBox="1"/>
          <p:nvPr/>
        </p:nvSpPr>
        <p:spPr>
          <a:xfrm>
            <a:off x="2808617" y="2741750"/>
            <a:ext cx="2541000" cy="1099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b="1" dirty="0">
                <a:solidFill>
                  <a:schemeClr val="lt2"/>
                </a:solidFill>
                <a:latin typeface="+mn-lt"/>
                <a:ea typeface="Nunito"/>
                <a:cs typeface="Nunito"/>
                <a:sym typeface="Nunito"/>
              </a:rPr>
              <a:t>Tammy </a:t>
            </a:r>
            <a:r>
              <a:rPr lang="en-US" b="1" dirty="0" err="1">
                <a:solidFill>
                  <a:schemeClr val="lt2"/>
                </a:solidFill>
                <a:latin typeface="+mn-lt"/>
                <a:ea typeface="Nunito"/>
                <a:cs typeface="Nunito"/>
                <a:sym typeface="Nunito"/>
              </a:rPr>
              <a:t>Mesenbring</a:t>
            </a:r>
            <a:endParaRPr lang="en-US" b="1" dirty="0">
              <a:solidFill>
                <a:schemeClr val="lt2"/>
              </a:solidFill>
              <a:latin typeface="+mn-lt"/>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US" dirty="0">
                <a:solidFill>
                  <a:srgbClr val="2A2A2A"/>
                </a:solidFill>
                <a:latin typeface="+mn-lt"/>
                <a:ea typeface="Nunito"/>
                <a:cs typeface="Nunito"/>
                <a:sym typeface="Nunito"/>
              </a:rPr>
              <a:t>Safety Chair</a:t>
            </a:r>
          </a:p>
          <a:p>
            <a:pPr marL="0" lvl="0" indent="0" algn="l" rtl="0">
              <a:lnSpc>
                <a:spcPct val="115000"/>
              </a:lnSpc>
              <a:spcBef>
                <a:spcPts val="0"/>
              </a:spcBef>
              <a:spcAft>
                <a:spcPts val="0"/>
              </a:spcAft>
              <a:buClr>
                <a:schemeClr val="dk1"/>
              </a:buClr>
              <a:buSzPts val="1100"/>
              <a:buFont typeface="Arial"/>
              <a:buNone/>
            </a:pPr>
            <a:r>
              <a:rPr lang="en-US" dirty="0" err="1">
                <a:solidFill>
                  <a:srgbClr val="4F4F4E"/>
                </a:solidFill>
                <a:latin typeface="+mn-lt"/>
                <a:ea typeface="Nunito"/>
                <a:cs typeface="Nunito"/>
                <a:sym typeface="Nunito"/>
              </a:rPr>
              <a:t>jdstamesenbring@gmail.com</a:t>
            </a:r>
            <a:endParaRPr sz="1800" b="1" dirty="0">
              <a:solidFill>
                <a:schemeClr val="lt2"/>
              </a:solidFill>
              <a:latin typeface="+mn-lt"/>
              <a:ea typeface="Nunito"/>
              <a:cs typeface="Nunito"/>
              <a:sym typeface="Nunito"/>
            </a:endParaRPr>
          </a:p>
        </p:txBody>
      </p:sp>
      <p:sp>
        <p:nvSpPr>
          <p:cNvPr id="240" name="Google Shape;240;p32"/>
          <p:cNvSpPr txBox="1"/>
          <p:nvPr/>
        </p:nvSpPr>
        <p:spPr>
          <a:xfrm>
            <a:off x="5987300" y="1538150"/>
            <a:ext cx="2784012" cy="1099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b="1" dirty="0">
                <a:solidFill>
                  <a:schemeClr val="lt2"/>
                </a:solidFill>
                <a:latin typeface="+mn-lt"/>
                <a:ea typeface="Nunito"/>
                <a:cs typeface="Nunito"/>
                <a:sym typeface="Nunito"/>
              </a:rPr>
              <a:t>Joy Lewandowski</a:t>
            </a:r>
            <a:endParaRPr b="1" dirty="0">
              <a:solidFill>
                <a:schemeClr val="lt2"/>
              </a:solidFill>
              <a:latin typeface="+mn-lt"/>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 dirty="0">
                <a:solidFill>
                  <a:srgbClr val="2A2A2A"/>
                </a:solidFill>
                <a:latin typeface="+mn-lt"/>
                <a:ea typeface="Nunito"/>
                <a:cs typeface="Nunito"/>
                <a:sym typeface="Nunito"/>
              </a:rPr>
              <a:t>Secretary, Awards Co-Chair</a:t>
            </a:r>
            <a:endParaRPr dirty="0">
              <a:solidFill>
                <a:srgbClr val="2A2A2A"/>
              </a:solidFill>
              <a:latin typeface="+mn-lt"/>
              <a:ea typeface="Nunito"/>
              <a:cs typeface="Nunito"/>
              <a:sym typeface="Nunito"/>
            </a:endParaRPr>
          </a:p>
          <a:p>
            <a:pPr marL="0" lvl="0" indent="0" algn="l" rtl="0">
              <a:lnSpc>
                <a:spcPct val="115000"/>
              </a:lnSpc>
              <a:spcBef>
                <a:spcPts val="0"/>
              </a:spcBef>
              <a:spcAft>
                <a:spcPts val="1600"/>
              </a:spcAft>
              <a:buClr>
                <a:schemeClr val="dk1"/>
              </a:buClr>
              <a:buSzPts val="1100"/>
              <a:buFont typeface="Arial"/>
              <a:buNone/>
            </a:pPr>
            <a:r>
              <a:rPr lang="en-US" dirty="0" err="1">
                <a:solidFill>
                  <a:srgbClr val="4F4F4E"/>
                </a:solidFill>
                <a:latin typeface="+mn-lt"/>
                <a:ea typeface="Nunito"/>
                <a:cs typeface="Nunito"/>
                <a:sym typeface="Nunito"/>
              </a:rPr>
              <a:t>jdstajlewandowski</a:t>
            </a:r>
            <a:r>
              <a:rPr lang="en" dirty="0">
                <a:solidFill>
                  <a:srgbClr val="4F4F4E"/>
                </a:solidFill>
                <a:latin typeface="+mn-lt"/>
                <a:ea typeface="Nunito"/>
                <a:cs typeface="Nunito"/>
                <a:sym typeface="Nunito"/>
              </a:rPr>
              <a:t>@</a:t>
            </a:r>
            <a:r>
              <a:rPr lang="en" dirty="0" err="1">
                <a:solidFill>
                  <a:srgbClr val="4F4F4E"/>
                </a:solidFill>
                <a:latin typeface="+mn-lt"/>
                <a:ea typeface="Nunito"/>
                <a:cs typeface="Nunito"/>
                <a:sym typeface="Nunito"/>
              </a:rPr>
              <a:t>gmail.com</a:t>
            </a:r>
            <a:endParaRPr b="1" dirty="0">
              <a:solidFill>
                <a:schemeClr val="lt2"/>
              </a:solidFill>
              <a:latin typeface="+mn-lt"/>
              <a:ea typeface="Nunito"/>
              <a:cs typeface="Nunito"/>
              <a:sym typeface="Nunito"/>
            </a:endParaRPr>
          </a:p>
        </p:txBody>
      </p:sp>
      <p:sp>
        <p:nvSpPr>
          <p:cNvPr id="241" name="Google Shape;241;p32"/>
          <p:cNvSpPr txBox="1"/>
          <p:nvPr/>
        </p:nvSpPr>
        <p:spPr>
          <a:xfrm>
            <a:off x="311700" y="4014651"/>
            <a:ext cx="2392500" cy="844849"/>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b="1" dirty="0">
                <a:solidFill>
                  <a:schemeClr val="lt2"/>
                </a:solidFill>
                <a:latin typeface="+mn-lt"/>
                <a:ea typeface="Nunito"/>
                <a:cs typeface="Nunito"/>
                <a:sym typeface="Nunito"/>
              </a:rPr>
              <a:t>Annamarie Boyle</a:t>
            </a:r>
          </a:p>
          <a:p>
            <a:pPr marL="0" lvl="0" indent="0" algn="l" rtl="0">
              <a:lnSpc>
                <a:spcPct val="115000"/>
              </a:lnSpc>
              <a:spcBef>
                <a:spcPts val="0"/>
              </a:spcBef>
              <a:spcAft>
                <a:spcPts val="0"/>
              </a:spcAft>
              <a:buClr>
                <a:schemeClr val="dk1"/>
              </a:buClr>
              <a:buSzPts val="1100"/>
              <a:buFont typeface="Arial"/>
              <a:buNone/>
            </a:pPr>
            <a:r>
              <a:rPr lang="en-US" dirty="0">
                <a:solidFill>
                  <a:srgbClr val="2A2A2A"/>
                </a:solidFill>
                <a:latin typeface="+mn-lt"/>
                <a:ea typeface="Nunito"/>
                <a:cs typeface="Nunito"/>
                <a:sym typeface="Nunito"/>
              </a:rPr>
              <a:t>Paper Session Chair</a:t>
            </a:r>
          </a:p>
          <a:p>
            <a:pPr marL="0" lvl="0" indent="0" algn="l" rtl="0">
              <a:lnSpc>
                <a:spcPct val="115000"/>
              </a:lnSpc>
              <a:spcBef>
                <a:spcPts val="0"/>
              </a:spcBef>
              <a:spcAft>
                <a:spcPts val="0"/>
              </a:spcAft>
              <a:buClr>
                <a:schemeClr val="dk1"/>
              </a:buClr>
              <a:buSzPts val="1100"/>
              <a:buFont typeface="Arial"/>
              <a:buNone/>
            </a:pPr>
            <a:r>
              <a:rPr lang="en-US" dirty="0" err="1">
                <a:solidFill>
                  <a:srgbClr val="4F4F4E"/>
                </a:solidFill>
                <a:latin typeface="+mn-lt"/>
                <a:ea typeface="Nunito"/>
                <a:cs typeface="Nunito"/>
                <a:sym typeface="Nunito"/>
              </a:rPr>
              <a:t>jdstaboyle@gmail.com</a:t>
            </a:r>
            <a:endParaRPr lang="en-US" dirty="0">
              <a:solidFill>
                <a:srgbClr val="4F4F4E"/>
              </a:solidFill>
              <a:latin typeface="+mn-lt"/>
              <a:ea typeface="Nunito"/>
              <a:cs typeface="Nunito"/>
              <a:sym typeface="Nunito"/>
            </a:endParaRPr>
          </a:p>
        </p:txBody>
      </p:sp>
      <p:sp>
        <p:nvSpPr>
          <p:cNvPr id="242" name="Google Shape;242;p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20</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311675" y="8367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solidFill>
                  <a:schemeClr val="lt2"/>
                </a:solidFill>
                <a:latin typeface="+mn-lt"/>
                <a:ea typeface="Nunito"/>
                <a:cs typeface="Nunito"/>
                <a:sym typeface="Nunito"/>
              </a:rPr>
              <a:t>Organization of the Science Fairs</a:t>
            </a:r>
            <a:endParaRPr sz="2600" b="1" dirty="0">
              <a:solidFill>
                <a:schemeClr val="lt2"/>
              </a:solidFill>
              <a:latin typeface="+mn-lt"/>
              <a:ea typeface="Nunito"/>
              <a:cs typeface="Nunito"/>
              <a:sym typeface="Nunito"/>
            </a:endParaRPr>
          </a:p>
        </p:txBody>
      </p:sp>
      <p:sp>
        <p:nvSpPr>
          <p:cNvPr id="74" name="Google Shape;74;p15"/>
          <p:cNvSpPr txBox="1">
            <a:spLocks noGrp="1"/>
          </p:cNvSpPr>
          <p:nvPr>
            <p:ph type="body" idx="1"/>
          </p:nvPr>
        </p:nvSpPr>
        <p:spPr>
          <a:xfrm>
            <a:off x="311700" y="677000"/>
            <a:ext cx="8684464" cy="413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chemeClr val="lt2"/>
                </a:solidFill>
                <a:latin typeface="+mn-lt"/>
                <a:ea typeface="Nunito"/>
                <a:cs typeface="Nunito"/>
                <a:sym typeface="Nunito"/>
              </a:rPr>
              <a:t>Purpose and Function</a:t>
            </a:r>
            <a:r>
              <a:rPr lang="en" dirty="0">
                <a:latin typeface="+mn-lt"/>
                <a:ea typeface="Nunito"/>
                <a:cs typeface="Nunito"/>
                <a:sym typeface="Nunito"/>
              </a:rPr>
              <a:t> of Science Fair:  The science fair process allows students to apply inquiry skills, Next Generation Science Standards (NGSS), and numerous skills in the areas of experimentation, project design, research, writing, analysis, and communication of results</a:t>
            </a:r>
            <a:endParaRPr dirty="0">
              <a:latin typeface="+mn-lt"/>
              <a:ea typeface="Nunito"/>
              <a:cs typeface="Nunito"/>
              <a:sym typeface="Nunito"/>
            </a:endParaRPr>
          </a:p>
          <a:p>
            <a:pPr marL="0" lvl="0" indent="0" algn="l" rtl="0">
              <a:spcBef>
                <a:spcPts val="1600"/>
              </a:spcBef>
              <a:spcAft>
                <a:spcPts val="0"/>
              </a:spcAft>
              <a:buNone/>
            </a:pPr>
            <a:r>
              <a:rPr lang="en" b="1" dirty="0">
                <a:solidFill>
                  <a:schemeClr val="lt2"/>
                </a:solidFill>
                <a:latin typeface="+mn-lt"/>
                <a:ea typeface="Nunito"/>
                <a:cs typeface="Nunito"/>
                <a:sym typeface="Nunito"/>
              </a:rPr>
              <a:t>Parent Organization</a:t>
            </a:r>
            <a:r>
              <a:rPr lang="en" dirty="0">
                <a:latin typeface="+mn-lt"/>
                <a:ea typeface="Nunito"/>
                <a:cs typeface="Nunito"/>
                <a:sym typeface="Nunito"/>
              </a:rPr>
              <a:t>: The </a:t>
            </a:r>
            <a:r>
              <a:rPr lang="en" b="1" dirty="0">
                <a:latin typeface="+mn-lt"/>
                <a:ea typeface="Nunito"/>
                <a:cs typeface="Nunito"/>
                <a:sym typeface="Nunito"/>
              </a:rPr>
              <a:t>Illinois Junior Academy of Science</a:t>
            </a:r>
            <a:r>
              <a:rPr lang="en-US" dirty="0">
                <a:latin typeface="+mn-lt"/>
                <a:ea typeface="Nunito"/>
                <a:cs typeface="Nunito"/>
                <a:sym typeface="Nunito"/>
              </a:rPr>
              <a:t> (</a:t>
            </a:r>
            <a:r>
              <a:rPr lang="en-US" dirty="0" err="1">
                <a:solidFill>
                  <a:schemeClr val="tx2"/>
                </a:solidFill>
                <a:latin typeface="+mn-lt"/>
                <a:ea typeface="Nunito"/>
                <a:cs typeface="Nunito"/>
                <a:sym typeface="Nunito"/>
              </a:rPr>
              <a:t>ijas.org</a:t>
            </a:r>
            <a:r>
              <a:rPr lang="en-US" dirty="0">
                <a:latin typeface="+mn-lt"/>
                <a:ea typeface="Nunito"/>
                <a:cs typeface="Nunito"/>
                <a:sym typeface="Nunito"/>
              </a:rPr>
              <a:t>)</a:t>
            </a:r>
            <a:r>
              <a:rPr lang="en" dirty="0">
                <a:latin typeface="+mn-lt"/>
                <a:ea typeface="Nunito"/>
                <a:cs typeface="Nunito"/>
                <a:sym typeface="Nunito"/>
              </a:rPr>
              <a:t> provides the structure and requirements for science fair projects and fairs for public and private schools across the state. The organization is divided into </a:t>
            </a:r>
            <a:r>
              <a:rPr lang="en-US" dirty="0">
                <a:latin typeface="+mn-lt"/>
                <a:ea typeface="Nunito"/>
                <a:cs typeface="Nunito"/>
                <a:sym typeface="Nunito"/>
              </a:rPr>
              <a:t>12 </a:t>
            </a:r>
            <a:r>
              <a:rPr lang="en" dirty="0">
                <a:latin typeface="+mn-lt"/>
                <a:ea typeface="Nunito"/>
                <a:cs typeface="Nunito"/>
                <a:sym typeface="Nunito"/>
              </a:rPr>
              <a:t>regions.</a:t>
            </a:r>
            <a:endParaRPr dirty="0">
              <a:latin typeface="+mn-lt"/>
              <a:ea typeface="Nunito"/>
              <a:cs typeface="Nunito"/>
              <a:sym typeface="Nunito"/>
            </a:endParaRPr>
          </a:p>
          <a:p>
            <a:pPr marL="0" lvl="0" indent="0" algn="l" rtl="0">
              <a:spcBef>
                <a:spcPts val="1600"/>
              </a:spcBef>
              <a:spcAft>
                <a:spcPts val="0"/>
              </a:spcAft>
              <a:buNone/>
            </a:pPr>
            <a:r>
              <a:rPr lang="en" b="1" dirty="0">
                <a:solidFill>
                  <a:schemeClr val="lt2"/>
                </a:solidFill>
                <a:latin typeface="+mn-lt"/>
                <a:ea typeface="Nunito"/>
                <a:cs typeface="Nunito"/>
                <a:sym typeface="Nunito"/>
              </a:rPr>
              <a:t>Local Organization</a:t>
            </a:r>
            <a:r>
              <a:rPr lang="en" dirty="0">
                <a:latin typeface="+mn-lt"/>
                <a:ea typeface="Nunito"/>
                <a:cs typeface="Nunito"/>
                <a:sym typeface="Nunito"/>
              </a:rPr>
              <a:t>: The </a:t>
            </a:r>
            <a:r>
              <a:rPr lang="en" b="1" dirty="0">
                <a:latin typeface="+mn-lt"/>
                <a:ea typeface="Nunito"/>
                <a:cs typeface="Nunito"/>
                <a:sym typeface="Nunito"/>
              </a:rPr>
              <a:t>Joliet Diocese Science Teachers Association</a:t>
            </a:r>
            <a:r>
              <a:rPr lang="en-US" b="1" dirty="0">
                <a:latin typeface="+mn-lt"/>
                <a:ea typeface="Nunito"/>
                <a:cs typeface="Nunito"/>
                <a:sym typeface="Nunito"/>
              </a:rPr>
              <a:t> </a:t>
            </a:r>
            <a:r>
              <a:rPr lang="en-US" dirty="0">
                <a:latin typeface="+mn-lt"/>
                <a:ea typeface="Nunito"/>
                <a:cs typeface="Nunito"/>
                <a:sym typeface="Nunito"/>
              </a:rPr>
              <a:t>(</a:t>
            </a:r>
            <a:r>
              <a:rPr lang="en-US" dirty="0">
                <a:solidFill>
                  <a:srgbClr val="26A69A"/>
                </a:solidFill>
                <a:latin typeface="+mn-lt"/>
                <a:ea typeface="Nunito"/>
                <a:cs typeface="Nunito"/>
                <a:sym typeface="Nunito"/>
              </a:rPr>
              <a:t>jdstaregion11.weebly.org</a:t>
            </a:r>
            <a:r>
              <a:rPr lang="en-US" dirty="0">
                <a:latin typeface="+mn-lt"/>
                <a:ea typeface="Nunito"/>
                <a:cs typeface="Nunito"/>
                <a:sym typeface="Nunito"/>
              </a:rPr>
              <a:t>) </a:t>
            </a:r>
            <a:r>
              <a:rPr lang="en" b="1" dirty="0">
                <a:latin typeface="+mn-lt"/>
                <a:ea typeface="Nunito"/>
                <a:cs typeface="Nunito"/>
                <a:sym typeface="Nunito"/>
              </a:rPr>
              <a:t>Region 11</a:t>
            </a:r>
            <a:r>
              <a:rPr lang="en" dirty="0">
                <a:latin typeface="+mn-lt"/>
                <a:ea typeface="Nunito"/>
                <a:cs typeface="Nunito"/>
                <a:sym typeface="Nunito"/>
              </a:rPr>
              <a:t> of the IJAS, is comprised of teachers from the diocese, and additional private schools.</a:t>
            </a:r>
            <a:endParaRPr dirty="0">
              <a:latin typeface="+mn-lt"/>
              <a:ea typeface="Nunito"/>
              <a:cs typeface="Nunito"/>
              <a:sym typeface="Nunito"/>
            </a:endParaRPr>
          </a:p>
          <a:p>
            <a:pPr marL="0" lvl="0" indent="0" algn="l" rtl="0">
              <a:spcBef>
                <a:spcPts val="1600"/>
              </a:spcBef>
              <a:spcAft>
                <a:spcPts val="1600"/>
              </a:spcAft>
              <a:buNone/>
            </a:pPr>
            <a:r>
              <a:rPr lang="en" dirty="0">
                <a:latin typeface="+mn-lt"/>
                <a:ea typeface="Nunito"/>
                <a:cs typeface="Nunito"/>
                <a:sym typeface="Nunito"/>
              </a:rPr>
              <a:t>Both the IJAS and the JDSTA are staffed entirely by </a:t>
            </a:r>
            <a:r>
              <a:rPr lang="en" b="1" dirty="0">
                <a:solidFill>
                  <a:schemeClr val="lt2"/>
                </a:solidFill>
                <a:latin typeface="+mn-lt"/>
                <a:ea typeface="Nunito"/>
                <a:cs typeface="Nunito"/>
                <a:sym typeface="Nunito"/>
              </a:rPr>
              <a:t>volunteers</a:t>
            </a:r>
            <a:r>
              <a:rPr lang="en" dirty="0">
                <a:latin typeface="+mn-lt"/>
                <a:ea typeface="Nunito"/>
                <a:cs typeface="Nunito"/>
                <a:sym typeface="Nunito"/>
              </a:rPr>
              <a:t>.</a:t>
            </a:r>
            <a:endParaRPr dirty="0">
              <a:latin typeface="+mn-lt"/>
              <a:ea typeface="Nunito"/>
              <a:cs typeface="Nunito"/>
              <a:sym typeface="Nunito"/>
            </a:endParaRPr>
          </a:p>
        </p:txBody>
      </p:sp>
      <p:sp>
        <p:nvSpPr>
          <p:cNvPr id="75" name="Google Shape;75;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675" y="747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800" b="1" dirty="0">
                <a:solidFill>
                  <a:schemeClr val="lt2"/>
                </a:solidFill>
                <a:latin typeface="+mn-lt"/>
                <a:ea typeface="Nunito"/>
                <a:cs typeface="Nunito"/>
                <a:sym typeface="Nunito"/>
              </a:rPr>
              <a:t>Membership Requirements</a:t>
            </a:r>
            <a:endParaRPr sz="2800" b="1" dirty="0">
              <a:solidFill>
                <a:schemeClr val="lt2"/>
              </a:solidFill>
              <a:latin typeface="+mn-lt"/>
              <a:ea typeface="Nunito"/>
              <a:cs typeface="Nunito"/>
              <a:sym typeface="Nunito"/>
            </a:endParaRPr>
          </a:p>
        </p:txBody>
      </p:sp>
      <p:sp>
        <p:nvSpPr>
          <p:cNvPr id="81" name="Google Shape;81;p16"/>
          <p:cNvSpPr txBox="1">
            <a:spLocks noGrp="1"/>
          </p:cNvSpPr>
          <p:nvPr>
            <p:ph type="body" idx="1"/>
          </p:nvPr>
        </p:nvSpPr>
        <p:spPr>
          <a:xfrm>
            <a:off x="311700" y="441775"/>
            <a:ext cx="8695500" cy="461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solidFill>
                  <a:schemeClr val="lt2"/>
                </a:solidFill>
                <a:latin typeface="+mn-lt"/>
                <a:ea typeface="Nunito"/>
                <a:cs typeface="Nunito"/>
                <a:sym typeface="Nunito"/>
              </a:rPr>
              <a:t>Membership   </a:t>
            </a:r>
            <a:r>
              <a:rPr lang="en" sz="1600" dirty="0">
                <a:latin typeface="+mn-lt"/>
                <a:ea typeface="Nunito"/>
                <a:cs typeface="Nunito"/>
                <a:sym typeface="Nunito"/>
              </a:rPr>
              <a:t>Each participating school needs to register with, and pay a </a:t>
            </a:r>
            <a:r>
              <a:rPr lang="en" sz="1600" dirty="0" err="1">
                <a:latin typeface="+mn-lt"/>
                <a:ea typeface="Nunito"/>
                <a:cs typeface="Nunito"/>
                <a:sym typeface="Nunito"/>
              </a:rPr>
              <a:t>fe</a:t>
            </a:r>
            <a:r>
              <a:rPr lang="en-US" sz="1600" dirty="0">
                <a:latin typeface="+mn-lt"/>
                <a:ea typeface="Nunito"/>
                <a:cs typeface="Nunito"/>
                <a:sym typeface="Nunito"/>
              </a:rPr>
              <a:t>e</a:t>
            </a:r>
            <a:r>
              <a:rPr lang="en" sz="1600" dirty="0">
                <a:latin typeface="+mn-lt"/>
                <a:ea typeface="Nunito"/>
                <a:cs typeface="Nunito"/>
                <a:sym typeface="Nunito"/>
              </a:rPr>
              <a:t> to</a:t>
            </a:r>
            <a:r>
              <a:rPr lang="en-US" sz="1600" dirty="0">
                <a:latin typeface="+mn-lt"/>
                <a:ea typeface="Nunito"/>
                <a:cs typeface="Nunito"/>
                <a:sym typeface="Nunito"/>
              </a:rPr>
              <a:t>,</a:t>
            </a:r>
            <a:r>
              <a:rPr lang="en" sz="1600" dirty="0">
                <a:latin typeface="+mn-lt"/>
                <a:ea typeface="Nunito"/>
                <a:cs typeface="Nunito"/>
                <a:sym typeface="Nunito"/>
              </a:rPr>
              <a:t> </a:t>
            </a:r>
            <a:r>
              <a:rPr lang="en" sz="1600" b="1" dirty="0">
                <a:latin typeface="+mn-lt"/>
                <a:ea typeface="Nunito"/>
                <a:cs typeface="Nunito"/>
                <a:sym typeface="Nunito"/>
              </a:rPr>
              <a:t>both</a:t>
            </a:r>
            <a:r>
              <a:rPr lang="en" sz="1600" dirty="0">
                <a:latin typeface="+mn-lt"/>
                <a:ea typeface="Nunito"/>
                <a:cs typeface="Nunito"/>
                <a:sym typeface="Nunito"/>
              </a:rPr>
              <a:t> the State and Local organizations. These fees cover the costs of hosting the regional or state science fairs. Forms can be downloaded at:</a:t>
            </a:r>
            <a:endParaRPr sz="1600" dirty="0">
              <a:latin typeface="+mn-lt"/>
              <a:ea typeface="Nunito"/>
              <a:cs typeface="Nunito"/>
              <a:sym typeface="Nunito"/>
            </a:endParaRPr>
          </a:p>
          <a:p>
            <a:pPr marL="0" lvl="0" indent="0" algn="l" rtl="0">
              <a:spcBef>
                <a:spcPts val="1600"/>
              </a:spcBef>
              <a:spcAft>
                <a:spcPts val="0"/>
              </a:spcAft>
              <a:buNone/>
            </a:pPr>
            <a:r>
              <a:rPr lang="en-US" sz="1600" dirty="0">
                <a:latin typeface="+mn-lt"/>
                <a:ea typeface="Nunito"/>
                <a:cs typeface="Nunito"/>
                <a:sym typeface="Nunito"/>
              </a:rPr>
              <a:t>	</a:t>
            </a:r>
            <a:r>
              <a:rPr lang="en-US" sz="1600" dirty="0">
                <a:solidFill>
                  <a:srgbClr val="26A69A"/>
                </a:solidFill>
                <a:latin typeface="+mn-lt"/>
                <a:ea typeface="Nunito"/>
                <a:cs typeface="Nunito"/>
                <a:sym typeface="Nunito"/>
              </a:rPr>
              <a:t>jdstaregion11.weebly.com  </a:t>
            </a:r>
            <a:r>
              <a:rPr lang="en-US" sz="1600" dirty="0">
                <a:latin typeface="+mn-lt"/>
                <a:ea typeface="Nunito"/>
                <a:cs typeface="Nunito"/>
                <a:sym typeface="Nunito"/>
              </a:rPr>
              <a:t>(Teachers Tab: </a:t>
            </a:r>
            <a:r>
              <a:rPr lang="en-US" sz="1600" i="1" dirty="0">
                <a:latin typeface="+mn-lt"/>
                <a:ea typeface="Nunito"/>
                <a:cs typeface="Nunito"/>
                <a:sym typeface="Nunito"/>
              </a:rPr>
              <a:t>Registration</a:t>
            </a:r>
            <a:r>
              <a:rPr lang="en-US" sz="1600" dirty="0">
                <a:latin typeface="+mn-lt"/>
                <a:ea typeface="Nunito"/>
                <a:cs typeface="Nunito"/>
                <a:sym typeface="Nunito"/>
              </a:rPr>
              <a:t> form) </a:t>
            </a:r>
            <a:r>
              <a:rPr lang="en-US" sz="1500" i="1" dirty="0">
                <a:latin typeface="+mn-lt"/>
                <a:ea typeface="Nunito"/>
                <a:cs typeface="Nunito"/>
                <a:sym typeface="Nunito"/>
              </a:rPr>
              <a:t>due</a:t>
            </a:r>
            <a:r>
              <a:rPr lang="en" sz="1500" i="1" dirty="0">
                <a:latin typeface="+mn-lt"/>
                <a:ea typeface="Nunito"/>
                <a:cs typeface="Nunito"/>
                <a:sym typeface="Nunito"/>
              </a:rPr>
              <a:t> in early December</a:t>
            </a:r>
            <a:endParaRPr sz="1500" i="1" dirty="0">
              <a:latin typeface="+mn-lt"/>
              <a:ea typeface="Nunito"/>
              <a:cs typeface="Nunito"/>
              <a:sym typeface="Nunito"/>
            </a:endParaRPr>
          </a:p>
          <a:p>
            <a:pPr marL="0" lvl="0" indent="0" algn="l" rtl="0">
              <a:lnSpc>
                <a:spcPct val="80000"/>
              </a:lnSpc>
              <a:spcBef>
                <a:spcPts val="1600"/>
              </a:spcBef>
              <a:spcAft>
                <a:spcPts val="0"/>
              </a:spcAft>
              <a:buNone/>
            </a:pPr>
            <a:r>
              <a:rPr lang="en" sz="1600" dirty="0">
                <a:latin typeface="+mn-lt"/>
                <a:ea typeface="Nunito"/>
                <a:cs typeface="Nunito"/>
                <a:sym typeface="Nunito"/>
              </a:rPr>
              <a:t>	</a:t>
            </a:r>
            <a:r>
              <a:rPr lang="en-US" sz="1600" dirty="0" err="1">
                <a:solidFill>
                  <a:srgbClr val="26A69A"/>
                </a:solidFill>
                <a:latin typeface="+mn-lt"/>
                <a:ea typeface="Nunito"/>
                <a:cs typeface="Nunito"/>
                <a:sym typeface="Nunito"/>
              </a:rPr>
              <a:t>ijas.org</a:t>
            </a:r>
            <a:r>
              <a:rPr lang="en-US" sz="1600" dirty="0">
                <a:latin typeface="+mn-lt"/>
                <a:ea typeface="Nunito"/>
                <a:cs typeface="Nunito"/>
                <a:sym typeface="Nunito"/>
              </a:rPr>
              <a:t>  (Documents Tab: </a:t>
            </a:r>
            <a:r>
              <a:rPr lang="en-US" sz="1600" i="1" dirty="0">
                <a:latin typeface="+mn-lt"/>
                <a:ea typeface="Nunito"/>
                <a:cs typeface="Nunito"/>
                <a:sym typeface="Nunito"/>
              </a:rPr>
              <a:t>IJAS Membership form</a:t>
            </a:r>
            <a:r>
              <a:rPr lang="en-US" sz="1600" dirty="0">
                <a:latin typeface="+mn-lt"/>
                <a:ea typeface="Nunito"/>
                <a:cs typeface="Nunito"/>
                <a:sym typeface="Nunito"/>
              </a:rPr>
              <a:t>) </a:t>
            </a:r>
            <a:r>
              <a:rPr lang="en-US" sz="1500" i="1" dirty="0">
                <a:latin typeface="+mn-lt"/>
                <a:ea typeface="Nunito"/>
                <a:cs typeface="Nunito"/>
                <a:sym typeface="Nunito"/>
              </a:rPr>
              <a:t>due by</a:t>
            </a:r>
            <a:r>
              <a:rPr lang="en" sz="1500" i="1" dirty="0">
                <a:latin typeface="+mn-lt"/>
                <a:ea typeface="Nunito"/>
                <a:cs typeface="Nunito"/>
                <a:sym typeface="Nunito"/>
              </a:rPr>
              <a:t> end of December</a:t>
            </a:r>
            <a:endParaRPr sz="1500" i="1" dirty="0">
              <a:latin typeface="+mn-lt"/>
              <a:ea typeface="Nunito"/>
              <a:cs typeface="Nunito"/>
              <a:sym typeface="Nunito"/>
            </a:endParaRPr>
          </a:p>
          <a:p>
            <a:pPr marL="0" lvl="0" indent="0" algn="l" rtl="0">
              <a:lnSpc>
                <a:spcPct val="100000"/>
              </a:lnSpc>
              <a:spcBef>
                <a:spcPts val="1600"/>
              </a:spcBef>
              <a:spcAft>
                <a:spcPts val="0"/>
              </a:spcAft>
              <a:buNone/>
            </a:pPr>
            <a:r>
              <a:rPr lang="en" sz="1600" b="1" dirty="0">
                <a:solidFill>
                  <a:schemeClr val="lt2"/>
                </a:solidFill>
                <a:latin typeface="+mn-lt"/>
                <a:ea typeface="Nunito"/>
                <a:cs typeface="Nunito"/>
                <a:sym typeface="Nunito"/>
              </a:rPr>
              <a:t>Policy &amp; Procedure Manual</a:t>
            </a:r>
            <a:r>
              <a:rPr lang="en" sz="1600" dirty="0">
                <a:latin typeface="+mn-lt"/>
                <a:ea typeface="Nunito"/>
                <a:cs typeface="Nunito"/>
                <a:sym typeface="Nunito"/>
              </a:rPr>
              <a:t>   The PPM contains the rules, regulations and guidelines governing the projects submitted to the state and regional science expositions. </a:t>
            </a:r>
            <a:r>
              <a:rPr lang="en" sz="1600" i="1" dirty="0">
                <a:latin typeface="+mn-lt"/>
                <a:ea typeface="Nunito"/>
                <a:cs typeface="Nunito"/>
                <a:sym typeface="Nunito"/>
              </a:rPr>
              <a:t>It is important to be familiar with the contents of the manual.</a:t>
            </a:r>
            <a:endParaRPr sz="1600" i="1" dirty="0">
              <a:latin typeface="+mn-lt"/>
              <a:ea typeface="Nunito"/>
              <a:cs typeface="Nunito"/>
              <a:sym typeface="Nunito"/>
            </a:endParaRPr>
          </a:p>
          <a:p>
            <a:pPr marL="0" lvl="0" indent="457200" algn="l" rtl="0">
              <a:lnSpc>
                <a:spcPct val="50000"/>
              </a:lnSpc>
              <a:spcBef>
                <a:spcPts val="1600"/>
              </a:spcBef>
              <a:spcAft>
                <a:spcPts val="0"/>
              </a:spcAft>
              <a:buNone/>
            </a:pPr>
            <a:r>
              <a:rPr lang="en-US" sz="1600" dirty="0">
                <a:latin typeface="+mn-lt"/>
                <a:ea typeface="Nunito"/>
                <a:cs typeface="Nunito"/>
                <a:sym typeface="Nunito"/>
              </a:rPr>
              <a:t>D</a:t>
            </a:r>
            <a:r>
              <a:rPr lang="en" sz="1600" dirty="0">
                <a:latin typeface="+mn-lt"/>
                <a:ea typeface="Nunito"/>
                <a:cs typeface="Nunito"/>
                <a:sym typeface="Nunito"/>
              </a:rPr>
              <a:t>ownload the official document of the parent organization, IJAS</a:t>
            </a:r>
            <a:endParaRPr lang="en-US" sz="1600" dirty="0">
              <a:latin typeface="+mn-lt"/>
              <a:ea typeface="Nunito"/>
              <a:cs typeface="Nunito"/>
              <a:sym typeface="Nunito"/>
            </a:endParaRPr>
          </a:p>
          <a:p>
            <a:pPr marL="0" lvl="0" indent="457200" algn="l" rtl="0">
              <a:lnSpc>
                <a:spcPct val="50000"/>
              </a:lnSpc>
              <a:spcBef>
                <a:spcPts val="1600"/>
              </a:spcBef>
              <a:spcAft>
                <a:spcPts val="0"/>
              </a:spcAft>
              <a:buNone/>
            </a:pPr>
            <a:r>
              <a:rPr lang="en-US" sz="1600" dirty="0">
                <a:latin typeface="+mn-lt"/>
                <a:ea typeface="Nunito"/>
                <a:cs typeface="Nunito"/>
                <a:sym typeface="Nunito"/>
              </a:rPr>
              <a:t>	</a:t>
            </a:r>
            <a:r>
              <a:rPr lang="en-US" sz="1600" dirty="0" err="1">
                <a:solidFill>
                  <a:srgbClr val="26A69A"/>
                </a:solidFill>
                <a:latin typeface="+mn-lt"/>
                <a:ea typeface="Nunito"/>
                <a:cs typeface="Nunito"/>
                <a:sym typeface="Nunito"/>
              </a:rPr>
              <a:t>ijas.org</a:t>
            </a:r>
            <a:r>
              <a:rPr lang="en-US" sz="1600" dirty="0">
                <a:latin typeface="+mn-lt"/>
                <a:ea typeface="Nunito"/>
                <a:cs typeface="Nunito"/>
                <a:sym typeface="Nunito"/>
              </a:rPr>
              <a:t>   (Documents Tab: </a:t>
            </a:r>
            <a:r>
              <a:rPr lang="en-US" sz="1600" i="1" dirty="0">
                <a:latin typeface="+mn-lt"/>
                <a:ea typeface="Nunito"/>
                <a:cs typeface="Nunito"/>
                <a:sym typeface="Nunito"/>
              </a:rPr>
              <a:t>Policy &amp; Procedure Manual 2022-2024</a:t>
            </a:r>
            <a:r>
              <a:rPr lang="en-US" sz="1600" dirty="0">
                <a:latin typeface="+mn-lt"/>
                <a:ea typeface="Nunito"/>
                <a:cs typeface="Nunito"/>
                <a:sym typeface="Nunito"/>
              </a:rPr>
              <a:t>) </a:t>
            </a:r>
          </a:p>
          <a:p>
            <a:pPr marL="0" lvl="0" indent="457200" algn="l" rtl="0">
              <a:lnSpc>
                <a:spcPct val="50000"/>
              </a:lnSpc>
              <a:spcBef>
                <a:spcPts val="1600"/>
              </a:spcBef>
              <a:spcAft>
                <a:spcPts val="0"/>
              </a:spcAft>
              <a:buNone/>
            </a:pPr>
            <a:r>
              <a:rPr lang="en-US" sz="1200" dirty="0">
                <a:latin typeface="+mn-lt"/>
                <a:ea typeface="Nunito"/>
                <a:cs typeface="Nunito"/>
                <a:sym typeface="Nunito"/>
              </a:rPr>
              <a:t>		</a:t>
            </a:r>
            <a:r>
              <a:rPr lang="en-US" sz="1600" dirty="0">
                <a:latin typeface="+mn-lt"/>
                <a:ea typeface="Nunito"/>
                <a:cs typeface="Nunito"/>
                <a:sym typeface="Nunito"/>
              </a:rPr>
              <a:t>Download a student-friendly version prepared by JDSTA</a:t>
            </a:r>
          </a:p>
          <a:p>
            <a:pPr marL="0" lvl="0" indent="457200">
              <a:lnSpc>
                <a:spcPct val="50000"/>
              </a:lnSpc>
              <a:spcBef>
                <a:spcPts val="1600"/>
              </a:spcBef>
              <a:buNone/>
            </a:pPr>
            <a:r>
              <a:rPr lang="en-US" sz="1600" dirty="0">
                <a:latin typeface="+mn-lt"/>
                <a:ea typeface="Nunito"/>
                <a:cs typeface="Nunito"/>
                <a:sym typeface="Nunito"/>
              </a:rPr>
              <a:t>	</a:t>
            </a:r>
            <a:r>
              <a:rPr lang="en-US" sz="1600" dirty="0">
                <a:solidFill>
                  <a:srgbClr val="26A69A"/>
                </a:solidFill>
                <a:latin typeface="+mn-lt"/>
                <a:ea typeface="Nunito"/>
                <a:cs typeface="Nunito"/>
                <a:sym typeface="Nunito"/>
              </a:rPr>
              <a:t>jdstaregion11.weebly.com</a:t>
            </a:r>
            <a:r>
              <a:rPr lang="en-US" sz="1600" dirty="0">
                <a:latin typeface="+mn-lt"/>
                <a:ea typeface="Nunito"/>
                <a:cs typeface="Nunito"/>
                <a:sym typeface="Nunito"/>
              </a:rPr>
              <a:t>   (Students Tab: </a:t>
            </a:r>
            <a:r>
              <a:rPr lang="en-US" sz="1600" i="1" dirty="0">
                <a:latin typeface="+mn-lt"/>
                <a:ea typeface="Nunito"/>
                <a:cs typeface="Nunito"/>
                <a:sym typeface="Nunito"/>
              </a:rPr>
              <a:t>Student Manual</a:t>
            </a:r>
            <a:r>
              <a:rPr lang="en-US" sz="1600" dirty="0">
                <a:latin typeface="+mn-lt"/>
                <a:ea typeface="Nunito"/>
                <a:cs typeface="Nunito"/>
                <a:sym typeface="Nunito"/>
              </a:rPr>
              <a:t>)</a:t>
            </a:r>
          </a:p>
        </p:txBody>
      </p:sp>
      <p:sp>
        <p:nvSpPr>
          <p:cNvPr id="82" name="Google Shape;82;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11675" y="8367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solidFill>
                  <a:schemeClr val="lt2"/>
                </a:solidFill>
                <a:latin typeface="+mn-lt"/>
                <a:ea typeface="Nunito"/>
                <a:cs typeface="Nunito"/>
                <a:sym typeface="Nunito"/>
              </a:rPr>
              <a:t>Science Fair Sequence</a:t>
            </a:r>
            <a:endParaRPr sz="2600" b="1" dirty="0">
              <a:solidFill>
                <a:schemeClr val="lt2"/>
              </a:solidFill>
              <a:latin typeface="+mn-lt"/>
              <a:ea typeface="Nunito"/>
              <a:cs typeface="Nunito"/>
              <a:sym typeface="Nunito"/>
            </a:endParaRPr>
          </a:p>
        </p:txBody>
      </p:sp>
      <p:sp>
        <p:nvSpPr>
          <p:cNvPr id="88" name="Google Shape;88;p17"/>
          <p:cNvSpPr txBox="1">
            <a:spLocks noGrp="1"/>
          </p:cNvSpPr>
          <p:nvPr>
            <p:ph type="body" idx="1"/>
          </p:nvPr>
        </p:nvSpPr>
        <p:spPr>
          <a:xfrm>
            <a:off x="311700" y="677000"/>
            <a:ext cx="8520600" cy="430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1600"/>
              </a:spcAft>
              <a:buNone/>
            </a:pPr>
            <a:r>
              <a:rPr lang="en" b="1" i="1" dirty="0">
                <a:latin typeface="+mn-lt"/>
                <a:ea typeface="Nunito"/>
                <a:cs typeface="Nunito"/>
                <a:sym typeface="Nunito"/>
              </a:rPr>
              <a:t>The sequence of events for participating in the IJAS science fair process:</a:t>
            </a:r>
            <a:endParaRPr b="1" i="1" dirty="0">
              <a:latin typeface="+mn-lt"/>
              <a:ea typeface="Nunito"/>
              <a:cs typeface="Nunito"/>
              <a:sym typeface="Nunito"/>
            </a:endParaRPr>
          </a:p>
        </p:txBody>
      </p:sp>
      <p:sp>
        <p:nvSpPr>
          <p:cNvPr id="89" name="Google Shape;89;p17"/>
          <p:cNvSpPr txBox="1">
            <a:spLocks noGrp="1"/>
          </p:cNvSpPr>
          <p:nvPr>
            <p:ph type="body" idx="1"/>
          </p:nvPr>
        </p:nvSpPr>
        <p:spPr>
          <a:xfrm>
            <a:off x="311700" y="1364799"/>
            <a:ext cx="8520600" cy="3655800"/>
          </a:xfrm>
          <a:prstGeom prst="rect">
            <a:avLst/>
          </a:prstGeom>
        </p:spPr>
        <p:txBody>
          <a:bodyPr spcFirstLastPara="1" wrap="square" lIns="91425" tIns="91425" rIns="91425" bIns="91425" anchor="t" anchorCtr="0">
            <a:noAutofit/>
          </a:bodyPr>
          <a:lstStyle/>
          <a:p>
            <a:pPr marL="0" lvl="0" indent="0" algn="l" rtl="0">
              <a:lnSpc>
                <a:spcPct val="100000"/>
              </a:lnSpc>
              <a:spcAft>
                <a:spcPts val="0"/>
              </a:spcAft>
              <a:buClr>
                <a:schemeClr val="dk1"/>
              </a:buClr>
              <a:buSzPts val="1100"/>
              <a:buFont typeface="Arial"/>
              <a:buNone/>
            </a:pPr>
            <a:r>
              <a:rPr lang="en" b="1" dirty="0">
                <a:latin typeface="+mn-lt"/>
                <a:ea typeface="Nunito"/>
                <a:cs typeface="Nunito"/>
                <a:sym typeface="Nunito"/>
              </a:rPr>
              <a:t>School Fair</a:t>
            </a:r>
            <a:r>
              <a:rPr lang="en" dirty="0">
                <a:latin typeface="+mn-lt"/>
                <a:ea typeface="Nunito"/>
                <a:cs typeface="Nunito"/>
                <a:sym typeface="Nunito"/>
              </a:rPr>
              <a:t>  Generally held in the period from November through January</a:t>
            </a:r>
            <a:endParaRPr lang="en-US" dirty="0">
              <a:latin typeface="+mn-lt"/>
              <a:ea typeface="Nunito"/>
              <a:cs typeface="Nunito"/>
              <a:sym typeface="Nunito"/>
            </a:endParaRPr>
          </a:p>
          <a:p>
            <a:pPr marL="0" indent="0">
              <a:lnSpc>
                <a:spcPct val="100000"/>
              </a:lnSpc>
              <a:buSzPts val="1100"/>
              <a:buNone/>
            </a:pPr>
            <a:r>
              <a:rPr lang="en-US" dirty="0">
                <a:latin typeface="+mn-lt"/>
                <a:ea typeface="Nunito"/>
                <a:cs typeface="Nunito"/>
                <a:sym typeface="Nunito"/>
              </a:rPr>
              <a:t>	        Note: the organizing teacher is referred to as the</a:t>
            </a:r>
            <a:r>
              <a:rPr lang="en-US" b="1" dirty="0">
                <a:latin typeface="+mn-lt"/>
                <a:ea typeface="Nunito"/>
                <a:cs typeface="Nunito"/>
                <a:sym typeface="Nunito"/>
              </a:rPr>
              <a:t> </a:t>
            </a:r>
            <a:r>
              <a:rPr lang="en-US" b="1" dirty="0">
                <a:solidFill>
                  <a:schemeClr val="lt2"/>
                </a:solidFill>
                <a:latin typeface="+mn-lt"/>
                <a:ea typeface="Nunito"/>
                <a:cs typeface="Nunito"/>
                <a:sym typeface="Nunito"/>
              </a:rPr>
              <a:t>Sponsor</a:t>
            </a:r>
            <a:endParaRPr lang="en-US" sz="1500" b="1" i="1" dirty="0">
              <a:solidFill>
                <a:schemeClr val="lt2"/>
              </a:solidFill>
              <a:latin typeface="+mn-lt"/>
              <a:ea typeface="Nunito"/>
              <a:cs typeface="Nunito"/>
              <a:sym typeface="Nunito"/>
            </a:endParaRPr>
          </a:p>
          <a:p>
            <a:pPr marL="0" lvl="0" indent="0" algn="l" rtl="0">
              <a:lnSpc>
                <a:spcPct val="100000"/>
              </a:lnSpc>
              <a:spcAft>
                <a:spcPts val="0"/>
              </a:spcAft>
              <a:buClr>
                <a:schemeClr val="dk1"/>
              </a:buClr>
              <a:buSzPts val="1100"/>
              <a:buFont typeface="Arial"/>
              <a:buNone/>
            </a:pPr>
            <a:endParaRPr dirty="0">
              <a:latin typeface="+mn-lt"/>
              <a:ea typeface="Nunito"/>
              <a:cs typeface="Nunito"/>
              <a:sym typeface="Nunito"/>
            </a:endParaRPr>
          </a:p>
          <a:p>
            <a:pPr marL="0" lvl="0" indent="0" algn="l" rtl="0">
              <a:lnSpc>
                <a:spcPct val="100000"/>
              </a:lnSpc>
              <a:spcAft>
                <a:spcPts val="0"/>
              </a:spcAft>
              <a:buClr>
                <a:schemeClr val="dk1"/>
              </a:buClr>
              <a:buSzPts val="1100"/>
              <a:buFont typeface="Arial"/>
              <a:buNone/>
            </a:pPr>
            <a:endParaRPr lang="en-US" b="1" dirty="0">
              <a:latin typeface="+mn-lt"/>
              <a:ea typeface="Nunito"/>
              <a:cs typeface="Nunito"/>
              <a:sym typeface="Nunito"/>
            </a:endParaRPr>
          </a:p>
          <a:p>
            <a:pPr marL="0" lvl="0" indent="0" algn="l" rtl="0">
              <a:lnSpc>
                <a:spcPct val="100000"/>
              </a:lnSpc>
              <a:spcAft>
                <a:spcPts val="0"/>
              </a:spcAft>
              <a:buClr>
                <a:schemeClr val="dk1"/>
              </a:buClr>
              <a:buSzPts val="1100"/>
              <a:buFont typeface="Arial"/>
              <a:buNone/>
            </a:pPr>
            <a:endParaRPr lang="en-US" b="1" dirty="0">
              <a:latin typeface="+mn-lt"/>
              <a:ea typeface="Nunito"/>
              <a:cs typeface="Nunito"/>
              <a:sym typeface="Nunito"/>
            </a:endParaRPr>
          </a:p>
          <a:p>
            <a:pPr marL="0" lvl="0" indent="0" algn="l" rtl="0">
              <a:lnSpc>
                <a:spcPct val="100000"/>
              </a:lnSpc>
              <a:spcAft>
                <a:spcPts val="0"/>
              </a:spcAft>
              <a:buClr>
                <a:schemeClr val="dk1"/>
              </a:buClr>
              <a:buSzPts val="1100"/>
              <a:buFont typeface="Arial"/>
              <a:buNone/>
            </a:pPr>
            <a:r>
              <a:rPr lang="en" b="1" dirty="0">
                <a:latin typeface="+mn-lt"/>
                <a:ea typeface="Nunito"/>
                <a:cs typeface="Nunito"/>
                <a:sym typeface="Nunito"/>
              </a:rPr>
              <a:t>Regional Fair</a:t>
            </a:r>
            <a:r>
              <a:rPr lang="en" dirty="0">
                <a:latin typeface="+mn-lt"/>
                <a:ea typeface="Nunito"/>
                <a:cs typeface="Nunito"/>
                <a:sym typeface="Nunito"/>
              </a:rPr>
              <a:t> </a:t>
            </a:r>
            <a:r>
              <a:rPr lang="en" i="1" dirty="0">
                <a:latin typeface="+mn-lt"/>
                <a:ea typeface="Nunito"/>
                <a:cs typeface="Nunito"/>
                <a:sym typeface="Nunito"/>
              </a:rPr>
              <a:t>sponsored by JDSTA</a:t>
            </a:r>
            <a:r>
              <a:rPr lang="en" dirty="0">
                <a:latin typeface="+mn-lt"/>
                <a:ea typeface="Nunito"/>
                <a:cs typeface="Nunito"/>
                <a:sym typeface="Nunito"/>
              </a:rPr>
              <a:t>  Generally held in March</a:t>
            </a:r>
            <a:endParaRPr lang="en-US" dirty="0">
              <a:latin typeface="+mn-lt"/>
              <a:ea typeface="Nunito"/>
              <a:cs typeface="Nunito"/>
              <a:sym typeface="Nunito"/>
            </a:endParaRPr>
          </a:p>
          <a:p>
            <a:pPr marL="0" indent="0">
              <a:lnSpc>
                <a:spcPct val="100000"/>
              </a:lnSpc>
              <a:buSzPts val="1100"/>
              <a:buFont typeface="Arial"/>
              <a:buNone/>
            </a:pPr>
            <a:r>
              <a:rPr lang="en-US" dirty="0">
                <a:latin typeface="+mn-lt"/>
                <a:ea typeface="Nunito"/>
                <a:cs typeface="Nunito"/>
                <a:sym typeface="Nunito"/>
              </a:rPr>
              <a:t>				   Location: University of St. Francis</a:t>
            </a:r>
            <a:r>
              <a:rPr lang="en" dirty="0">
                <a:latin typeface="+mn-lt"/>
                <a:ea typeface="Nunito"/>
                <a:cs typeface="Nunito"/>
                <a:sym typeface="Nunito"/>
              </a:rPr>
              <a:t>                                                          </a:t>
            </a:r>
            <a:endParaRPr dirty="0">
              <a:latin typeface="+mn-lt"/>
              <a:ea typeface="Nunito"/>
              <a:cs typeface="Nunito"/>
              <a:sym typeface="Nunito"/>
            </a:endParaRPr>
          </a:p>
          <a:p>
            <a:pPr marL="0" lvl="0" indent="0" algn="l" rtl="0">
              <a:lnSpc>
                <a:spcPct val="100000"/>
              </a:lnSpc>
              <a:spcAft>
                <a:spcPts val="0"/>
              </a:spcAft>
              <a:buClr>
                <a:schemeClr val="dk1"/>
              </a:buClr>
              <a:buSzPts val="1100"/>
              <a:buFont typeface="Arial"/>
              <a:buNone/>
            </a:pPr>
            <a:endParaRPr lang="en-US" dirty="0">
              <a:latin typeface="+mn-lt"/>
              <a:ea typeface="Nunito"/>
              <a:cs typeface="Nunito"/>
              <a:sym typeface="Nunito"/>
            </a:endParaRPr>
          </a:p>
          <a:p>
            <a:pPr marL="0" lvl="0" indent="0" algn="l" rtl="0">
              <a:lnSpc>
                <a:spcPct val="100000"/>
              </a:lnSpc>
              <a:spcAft>
                <a:spcPts val="0"/>
              </a:spcAft>
              <a:buClr>
                <a:schemeClr val="dk1"/>
              </a:buClr>
              <a:buSzPts val="1100"/>
              <a:buFont typeface="Arial"/>
              <a:buNone/>
            </a:pPr>
            <a:endParaRPr lang="en-US" b="1" dirty="0">
              <a:latin typeface="+mn-lt"/>
              <a:ea typeface="Nunito"/>
              <a:cs typeface="Nunito"/>
              <a:sym typeface="Nunito"/>
            </a:endParaRPr>
          </a:p>
          <a:p>
            <a:pPr marL="0" lvl="0" indent="0" algn="l" rtl="0">
              <a:lnSpc>
                <a:spcPct val="100000"/>
              </a:lnSpc>
              <a:spcAft>
                <a:spcPts val="0"/>
              </a:spcAft>
              <a:buClr>
                <a:schemeClr val="dk1"/>
              </a:buClr>
              <a:buSzPts val="1100"/>
              <a:buFont typeface="Arial"/>
              <a:buNone/>
            </a:pPr>
            <a:endParaRPr lang="en-US" b="1" dirty="0">
              <a:latin typeface="+mn-lt"/>
              <a:ea typeface="Nunito"/>
              <a:cs typeface="Nunito"/>
              <a:sym typeface="Nunito"/>
            </a:endParaRPr>
          </a:p>
          <a:p>
            <a:pPr marL="0" lvl="0" indent="0" algn="l" rtl="0">
              <a:lnSpc>
                <a:spcPct val="100000"/>
              </a:lnSpc>
              <a:spcAft>
                <a:spcPts val="0"/>
              </a:spcAft>
              <a:buClr>
                <a:schemeClr val="dk1"/>
              </a:buClr>
              <a:buSzPts val="1100"/>
              <a:buFont typeface="Arial"/>
              <a:buNone/>
            </a:pPr>
            <a:r>
              <a:rPr lang="en" b="1" dirty="0">
                <a:latin typeface="+mn-lt"/>
                <a:ea typeface="Nunito"/>
                <a:cs typeface="Nunito"/>
                <a:sym typeface="Nunito"/>
              </a:rPr>
              <a:t>State Fair</a:t>
            </a:r>
            <a:r>
              <a:rPr lang="en" dirty="0">
                <a:latin typeface="+mn-lt"/>
                <a:ea typeface="Nunito"/>
                <a:cs typeface="Nunito"/>
                <a:sym typeface="Nunito"/>
              </a:rPr>
              <a:t>  </a:t>
            </a:r>
            <a:r>
              <a:rPr lang="en" i="1" dirty="0">
                <a:latin typeface="+mn-lt"/>
                <a:ea typeface="Nunito"/>
                <a:cs typeface="Nunito"/>
                <a:sym typeface="Nunito"/>
              </a:rPr>
              <a:t>sponsored by IJAS</a:t>
            </a:r>
            <a:r>
              <a:rPr lang="en" dirty="0">
                <a:latin typeface="+mn-lt"/>
                <a:ea typeface="Nunito"/>
                <a:cs typeface="Nunito"/>
                <a:sym typeface="Nunito"/>
              </a:rPr>
              <a:t>   Generally held in late April – early</a:t>
            </a:r>
            <a:r>
              <a:rPr lang="en-US" dirty="0">
                <a:latin typeface="+mn-lt"/>
                <a:ea typeface="Nunito"/>
                <a:cs typeface="Nunito"/>
                <a:sym typeface="Nunito"/>
              </a:rPr>
              <a:t> May</a:t>
            </a:r>
          </a:p>
          <a:p>
            <a:pPr marL="0" lvl="0" indent="0" algn="l" rtl="0">
              <a:lnSpc>
                <a:spcPct val="100000"/>
              </a:lnSpc>
              <a:spcAft>
                <a:spcPts val="0"/>
              </a:spcAft>
              <a:buClr>
                <a:schemeClr val="dk1"/>
              </a:buClr>
              <a:buSzPts val="1100"/>
              <a:buFont typeface="Arial"/>
              <a:buNone/>
            </a:pPr>
            <a:r>
              <a:rPr lang="en-US" dirty="0">
                <a:latin typeface="+mn-lt"/>
                <a:ea typeface="Nunito"/>
                <a:cs typeface="Nunito"/>
                <a:sym typeface="Nunito"/>
              </a:rPr>
              <a:t>			         Locations vary</a:t>
            </a:r>
            <a:endParaRPr dirty="0">
              <a:latin typeface="+mn-lt"/>
              <a:ea typeface="Nunito"/>
              <a:cs typeface="Nunito"/>
              <a:sym typeface="Nunito"/>
            </a:endParaRPr>
          </a:p>
          <a:p>
            <a:pPr marL="0" lvl="0" indent="0" algn="l" rtl="0">
              <a:lnSpc>
                <a:spcPct val="100000"/>
              </a:lnSpc>
              <a:spcAft>
                <a:spcPts val="1600"/>
              </a:spcAft>
              <a:buNone/>
            </a:pPr>
            <a:endParaRPr dirty="0">
              <a:latin typeface="+mn-lt"/>
              <a:ea typeface="Nunito"/>
              <a:cs typeface="Nunito"/>
              <a:sym typeface="Nunito"/>
            </a:endParaRPr>
          </a:p>
        </p:txBody>
      </p:sp>
      <p:cxnSp>
        <p:nvCxnSpPr>
          <p:cNvPr id="90" name="Google Shape;90;p17"/>
          <p:cNvCxnSpPr/>
          <p:nvPr/>
        </p:nvCxnSpPr>
        <p:spPr>
          <a:xfrm>
            <a:off x="970450" y="1788583"/>
            <a:ext cx="0" cy="986042"/>
          </a:xfrm>
          <a:prstGeom prst="straightConnector1">
            <a:avLst/>
          </a:prstGeom>
          <a:noFill/>
          <a:ln w="28575" cap="flat" cmpd="sng">
            <a:solidFill>
              <a:schemeClr val="lt2"/>
            </a:solidFill>
            <a:prstDash val="solid"/>
            <a:round/>
            <a:headEnd type="none" w="med" len="med"/>
            <a:tailEnd type="triangle" w="med" len="med"/>
          </a:ln>
        </p:spPr>
      </p:cxnSp>
      <p:cxnSp>
        <p:nvCxnSpPr>
          <p:cNvPr id="91" name="Google Shape;91;p17"/>
          <p:cNvCxnSpPr/>
          <p:nvPr/>
        </p:nvCxnSpPr>
        <p:spPr>
          <a:xfrm>
            <a:off x="970450" y="3126029"/>
            <a:ext cx="0" cy="1107304"/>
          </a:xfrm>
          <a:prstGeom prst="straightConnector1">
            <a:avLst/>
          </a:prstGeom>
          <a:noFill/>
          <a:ln w="28575" cap="flat" cmpd="sng">
            <a:solidFill>
              <a:schemeClr val="lt2"/>
            </a:solidFill>
            <a:prstDash val="solid"/>
            <a:round/>
            <a:headEnd type="none" w="med" len="med"/>
            <a:tailEnd type="triangle" w="med" len="med"/>
          </a:ln>
        </p:spPr>
      </p:cxnSp>
      <p:sp>
        <p:nvSpPr>
          <p:cNvPr id="92" name="Google Shape;92;p17"/>
          <p:cNvSpPr txBox="1"/>
          <p:nvPr/>
        </p:nvSpPr>
        <p:spPr>
          <a:xfrm>
            <a:off x="958604" y="2115055"/>
            <a:ext cx="2378400" cy="43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b="1" i="1" dirty="0">
                <a:solidFill>
                  <a:schemeClr val="lt2"/>
                </a:solidFill>
                <a:latin typeface="+mn-lt"/>
                <a:ea typeface="Nunito"/>
                <a:cs typeface="Nunito"/>
                <a:sym typeface="Nunito"/>
              </a:rPr>
              <a:t>Top projects advance</a:t>
            </a:r>
            <a:endParaRPr sz="1500" b="1" i="1" dirty="0">
              <a:solidFill>
                <a:schemeClr val="lt2"/>
              </a:solidFill>
              <a:latin typeface="+mn-lt"/>
              <a:ea typeface="Nunito"/>
              <a:cs typeface="Nunito"/>
              <a:sym typeface="Nunito"/>
            </a:endParaRPr>
          </a:p>
        </p:txBody>
      </p:sp>
      <p:sp>
        <p:nvSpPr>
          <p:cNvPr id="93" name="Google Shape;93;p17"/>
          <p:cNvSpPr txBox="1"/>
          <p:nvPr/>
        </p:nvSpPr>
        <p:spPr>
          <a:xfrm>
            <a:off x="958604" y="3504806"/>
            <a:ext cx="2378400" cy="43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b="1" i="1" dirty="0">
                <a:solidFill>
                  <a:schemeClr val="lt2"/>
                </a:solidFill>
                <a:latin typeface="+mn-lt"/>
                <a:ea typeface="Nunito"/>
                <a:cs typeface="Nunito"/>
                <a:sym typeface="Nunito"/>
              </a:rPr>
              <a:t>Top projects advance</a:t>
            </a:r>
            <a:endParaRPr sz="1500" b="1" i="1" dirty="0">
              <a:solidFill>
                <a:schemeClr val="lt2"/>
              </a:solidFill>
              <a:latin typeface="+mn-lt"/>
              <a:ea typeface="Nunito"/>
              <a:cs typeface="Nunito"/>
              <a:sym typeface="Nunito"/>
            </a:endParaRPr>
          </a:p>
        </p:txBody>
      </p:sp>
      <p:sp>
        <p:nvSpPr>
          <p:cNvPr id="96" name="Google Shape;96;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8"/>
          <p:cNvSpPr txBox="1">
            <a:spLocks noGrp="1"/>
          </p:cNvSpPr>
          <p:nvPr>
            <p:ph type="title"/>
          </p:nvPr>
        </p:nvSpPr>
        <p:spPr>
          <a:xfrm>
            <a:off x="311675" y="8367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solidFill>
                  <a:schemeClr val="lt2"/>
                </a:solidFill>
                <a:latin typeface="+mn-lt"/>
                <a:ea typeface="Nunito"/>
                <a:cs typeface="Nunito"/>
                <a:sym typeface="Nunito"/>
              </a:rPr>
              <a:t>Types of Projects</a:t>
            </a:r>
            <a:endParaRPr sz="2600" b="1" dirty="0">
              <a:solidFill>
                <a:schemeClr val="lt2"/>
              </a:solidFill>
              <a:latin typeface="+mn-lt"/>
              <a:ea typeface="Nunito"/>
              <a:cs typeface="Nunito"/>
              <a:sym typeface="Nunito"/>
            </a:endParaRPr>
          </a:p>
        </p:txBody>
      </p:sp>
      <p:sp>
        <p:nvSpPr>
          <p:cNvPr id="103" name="Google Shape;103;p18"/>
          <p:cNvSpPr txBox="1">
            <a:spLocks noGrp="1"/>
          </p:cNvSpPr>
          <p:nvPr>
            <p:ph type="body" idx="1"/>
          </p:nvPr>
        </p:nvSpPr>
        <p:spPr>
          <a:xfrm>
            <a:off x="311700" y="677000"/>
            <a:ext cx="8520600" cy="4270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dirty="0">
                <a:latin typeface="+mn-lt"/>
                <a:ea typeface="Nunito"/>
                <a:cs typeface="Nunito"/>
                <a:sym typeface="Nunito"/>
              </a:rPr>
              <a:t>The projects students submit will fall into either of these two </a:t>
            </a:r>
            <a:r>
              <a:rPr lang="en-US" dirty="0">
                <a:latin typeface="+mn-lt"/>
                <a:ea typeface="Nunito"/>
                <a:cs typeface="Nunito"/>
                <a:sym typeface="Nunito"/>
              </a:rPr>
              <a:t>major types </a:t>
            </a:r>
            <a:r>
              <a:rPr lang="en" dirty="0">
                <a:latin typeface="+mn-lt"/>
                <a:ea typeface="Nunito"/>
                <a:cs typeface="Nunito"/>
                <a:sym typeface="Nunito"/>
              </a:rPr>
              <a:t>of investigations:</a:t>
            </a:r>
            <a:endParaRPr dirty="0">
              <a:latin typeface="+mn-lt"/>
              <a:ea typeface="Nunito"/>
              <a:cs typeface="Nunito"/>
              <a:sym typeface="Nunito"/>
            </a:endParaRPr>
          </a:p>
          <a:p>
            <a:pPr marL="0" lvl="0" indent="0" algn="l" rtl="0">
              <a:lnSpc>
                <a:spcPct val="100000"/>
              </a:lnSpc>
              <a:spcBef>
                <a:spcPts val="1600"/>
              </a:spcBef>
              <a:spcAft>
                <a:spcPts val="0"/>
              </a:spcAft>
              <a:buNone/>
            </a:pPr>
            <a:endParaRPr dirty="0">
              <a:latin typeface="+mn-lt"/>
              <a:ea typeface="Nunito"/>
              <a:cs typeface="Nunito"/>
              <a:sym typeface="Nunito"/>
            </a:endParaRPr>
          </a:p>
          <a:p>
            <a:pPr marL="0" lvl="0" indent="0" algn="l" rtl="0">
              <a:lnSpc>
                <a:spcPct val="100000"/>
              </a:lnSpc>
              <a:spcBef>
                <a:spcPts val="1600"/>
              </a:spcBef>
              <a:spcAft>
                <a:spcPts val="0"/>
              </a:spcAft>
              <a:buNone/>
            </a:pPr>
            <a:r>
              <a:rPr lang="en" b="1" dirty="0">
                <a:solidFill>
                  <a:schemeClr val="lt2"/>
                </a:solidFill>
                <a:latin typeface="+mn-lt"/>
                <a:ea typeface="Nunito"/>
                <a:cs typeface="Nunito"/>
                <a:sym typeface="Nunito"/>
              </a:rPr>
              <a:t>Experimental Investigation</a:t>
            </a:r>
            <a:endParaRPr b="1" dirty="0">
              <a:solidFill>
                <a:schemeClr val="lt2"/>
              </a:solidFill>
              <a:latin typeface="+mn-lt"/>
              <a:ea typeface="Nunito"/>
              <a:cs typeface="Nunito"/>
              <a:sym typeface="Nunito"/>
            </a:endParaRPr>
          </a:p>
          <a:p>
            <a:pPr marL="0" lvl="0" indent="0" algn="l" rtl="0">
              <a:lnSpc>
                <a:spcPct val="100000"/>
              </a:lnSpc>
              <a:spcBef>
                <a:spcPts val="1600"/>
              </a:spcBef>
              <a:spcAft>
                <a:spcPts val="0"/>
              </a:spcAft>
              <a:buNone/>
            </a:pPr>
            <a:r>
              <a:rPr lang="en" dirty="0">
                <a:latin typeface="+mn-lt"/>
                <a:ea typeface="Nunito"/>
                <a:cs typeface="Nunito"/>
                <a:sym typeface="Nunito"/>
              </a:rPr>
              <a:t>Most investigations fall into this category, which follows the well-known steps of the “Scientific Process”</a:t>
            </a:r>
            <a:endParaRPr dirty="0">
              <a:latin typeface="+mn-lt"/>
              <a:ea typeface="Nunito"/>
              <a:cs typeface="Nunito"/>
              <a:sym typeface="Nunito"/>
            </a:endParaRPr>
          </a:p>
          <a:p>
            <a:pPr marL="0" lvl="0" indent="0" algn="l" rtl="0">
              <a:lnSpc>
                <a:spcPct val="100000"/>
              </a:lnSpc>
              <a:spcBef>
                <a:spcPts val="1600"/>
              </a:spcBef>
              <a:spcAft>
                <a:spcPts val="0"/>
              </a:spcAft>
              <a:buNone/>
            </a:pPr>
            <a:endParaRPr dirty="0">
              <a:latin typeface="+mn-lt"/>
              <a:ea typeface="Nunito"/>
              <a:cs typeface="Nunito"/>
              <a:sym typeface="Nunito"/>
            </a:endParaRPr>
          </a:p>
          <a:p>
            <a:pPr marL="0" lvl="0" indent="0" algn="l" rtl="0">
              <a:lnSpc>
                <a:spcPct val="100000"/>
              </a:lnSpc>
              <a:spcBef>
                <a:spcPts val="1600"/>
              </a:spcBef>
              <a:spcAft>
                <a:spcPts val="0"/>
              </a:spcAft>
              <a:buNone/>
            </a:pPr>
            <a:r>
              <a:rPr lang="en" b="1" dirty="0">
                <a:solidFill>
                  <a:schemeClr val="lt2"/>
                </a:solidFill>
                <a:latin typeface="+mn-lt"/>
                <a:ea typeface="Nunito"/>
                <a:cs typeface="Nunito"/>
                <a:sym typeface="Nunito"/>
              </a:rPr>
              <a:t>Design Investigation</a:t>
            </a:r>
            <a:endParaRPr b="1" dirty="0">
              <a:solidFill>
                <a:schemeClr val="lt2"/>
              </a:solidFill>
              <a:latin typeface="+mn-lt"/>
              <a:ea typeface="Nunito"/>
              <a:cs typeface="Nunito"/>
              <a:sym typeface="Nunito"/>
            </a:endParaRPr>
          </a:p>
          <a:p>
            <a:pPr marL="0" lvl="0" indent="0" algn="l" rtl="0">
              <a:lnSpc>
                <a:spcPct val="100000"/>
              </a:lnSpc>
              <a:spcBef>
                <a:spcPts val="1600"/>
              </a:spcBef>
              <a:spcAft>
                <a:spcPts val="1600"/>
              </a:spcAft>
              <a:buNone/>
            </a:pPr>
            <a:r>
              <a:rPr lang="en" dirty="0">
                <a:latin typeface="+mn-lt"/>
                <a:ea typeface="Nunito"/>
                <a:cs typeface="Nunito"/>
                <a:sym typeface="Nunito"/>
              </a:rPr>
              <a:t>The objective of these investigations is to invent a new device, procedure, computer program, or algorithm.</a:t>
            </a:r>
            <a:endParaRPr dirty="0">
              <a:latin typeface="+mn-lt"/>
              <a:ea typeface="Nunito"/>
              <a:cs typeface="Nunito"/>
              <a:sym typeface="Nunito"/>
            </a:endParaRPr>
          </a:p>
        </p:txBody>
      </p:sp>
      <p:sp>
        <p:nvSpPr>
          <p:cNvPr id="104" name="Google Shape;104;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311675" y="8367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500" b="1" dirty="0">
                <a:solidFill>
                  <a:schemeClr val="lt2"/>
                </a:solidFill>
                <a:latin typeface="+mn-lt"/>
                <a:ea typeface="Nunito"/>
                <a:cs typeface="Nunito"/>
                <a:sym typeface="Nunito"/>
              </a:rPr>
              <a:t>Comparison of Types of Investigation</a:t>
            </a:r>
            <a:endParaRPr sz="2500" b="1" dirty="0">
              <a:solidFill>
                <a:schemeClr val="lt2"/>
              </a:solidFill>
              <a:latin typeface="+mn-lt"/>
              <a:ea typeface="Nunito"/>
              <a:cs typeface="Nunito"/>
              <a:sym typeface="Nunito"/>
            </a:endParaRPr>
          </a:p>
        </p:txBody>
      </p:sp>
      <p:sp>
        <p:nvSpPr>
          <p:cNvPr id="110" name="Google Shape;110;p19"/>
          <p:cNvSpPr txBox="1">
            <a:spLocks noGrp="1"/>
          </p:cNvSpPr>
          <p:nvPr>
            <p:ph type="body" idx="1"/>
          </p:nvPr>
        </p:nvSpPr>
        <p:spPr>
          <a:xfrm>
            <a:off x="159300" y="677000"/>
            <a:ext cx="4458600" cy="4270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900" b="1" dirty="0">
                <a:solidFill>
                  <a:schemeClr val="lt2"/>
                </a:solidFill>
                <a:latin typeface="+mn-lt"/>
                <a:ea typeface="Nunito"/>
                <a:cs typeface="Nunito"/>
                <a:sym typeface="Nunito"/>
              </a:rPr>
              <a:t>       Experimental Investigation</a:t>
            </a:r>
            <a:endParaRPr b="1" dirty="0">
              <a:solidFill>
                <a:schemeClr val="lt2"/>
              </a:solidFill>
              <a:latin typeface="+mn-lt"/>
              <a:ea typeface="Nunito"/>
              <a:cs typeface="Nunito"/>
              <a:sym typeface="Nunito"/>
            </a:endParaRPr>
          </a:p>
          <a:p>
            <a:pPr marL="457200" lvl="0" indent="-336550" algn="l" rtl="0">
              <a:lnSpc>
                <a:spcPct val="115000"/>
              </a:lnSpc>
              <a:spcBef>
                <a:spcPts val="1600"/>
              </a:spcBef>
              <a:spcAft>
                <a:spcPts val="0"/>
              </a:spcAft>
              <a:buSzPts val="1700"/>
              <a:buFont typeface="Nunito"/>
              <a:buAutoNum type="arabicPeriod"/>
            </a:pPr>
            <a:r>
              <a:rPr lang="en" sz="1700" dirty="0">
                <a:latin typeface="+mn-lt"/>
                <a:ea typeface="Nunito"/>
                <a:cs typeface="Nunito"/>
                <a:sym typeface="Nunito"/>
              </a:rPr>
              <a:t>Identify and write a testable question</a:t>
            </a:r>
            <a:endParaRPr sz="1700" dirty="0">
              <a:latin typeface="+mn-lt"/>
              <a:ea typeface="Nunito"/>
              <a:cs typeface="Nunito"/>
              <a:sym typeface="Nunito"/>
            </a:endParaRPr>
          </a:p>
          <a:p>
            <a:pPr marL="457200" lvl="0" indent="-336550" algn="l" rtl="0">
              <a:lnSpc>
                <a:spcPct val="115000"/>
              </a:lnSpc>
              <a:spcBef>
                <a:spcPts val="0"/>
              </a:spcBef>
              <a:spcAft>
                <a:spcPts val="0"/>
              </a:spcAft>
              <a:buSzPts val="1700"/>
              <a:buFont typeface="Nunito"/>
              <a:buAutoNum type="arabicPeriod"/>
            </a:pPr>
            <a:r>
              <a:rPr lang="en" sz="1700" dirty="0">
                <a:latin typeface="+mn-lt"/>
                <a:ea typeface="Nunito"/>
                <a:cs typeface="Nunito"/>
                <a:sym typeface="Nunito"/>
              </a:rPr>
              <a:t>Perform background research</a:t>
            </a:r>
            <a:endParaRPr sz="1700" dirty="0">
              <a:latin typeface="+mn-lt"/>
              <a:ea typeface="Nunito"/>
              <a:cs typeface="Nunito"/>
              <a:sym typeface="Nunito"/>
            </a:endParaRPr>
          </a:p>
          <a:p>
            <a:pPr marL="457200" lvl="0" indent="-336550" algn="l" rtl="0">
              <a:lnSpc>
                <a:spcPct val="115000"/>
              </a:lnSpc>
              <a:spcBef>
                <a:spcPts val="0"/>
              </a:spcBef>
              <a:spcAft>
                <a:spcPts val="0"/>
              </a:spcAft>
              <a:buSzPts val="1700"/>
              <a:buFont typeface="Nunito"/>
              <a:buAutoNum type="arabicPeriod"/>
            </a:pPr>
            <a:r>
              <a:rPr lang="en" sz="1700" dirty="0">
                <a:latin typeface="+mn-lt"/>
                <a:ea typeface="Nunito"/>
                <a:cs typeface="Nunito"/>
                <a:sym typeface="Nunito"/>
              </a:rPr>
              <a:t>Formulate a hypothesis and identify variables or comparison group(s)</a:t>
            </a:r>
            <a:endParaRPr sz="1700" dirty="0">
              <a:latin typeface="+mn-lt"/>
              <a:ea typeface="Nunito"/>
              <a:cs typeface="Nunito"/>
              <a:sym typeface="Nunito"/>
            </a:endParaRPr>
          </a:p>
          <a:p>
            <a:pPr marL="457200" lvl="0" indent="-336550" algn="l" rtl="0">
              <a:lnSpc>
                <a:spcPct val="115000"/>
              </a:lnSpc>
              <a:spcBef>
                <a:spcPts val="0"/>
              </a:spcBef>
              <a:spcAft>
                <a:spcPts val="0"/>
              </a:spcAft>
              <a:buSzPts val="1700"/>
              <a:buFont typeface="Nunito"/>
              <a:buAutoNum type="arabicPeriod"/>
            </a:pPr>
            <a:r>
              <a:rPr lang="en" sz="1700" dirty="0">
                <a:latin typeface="+mn-lt"/>
                <a:ea typeface="Nunito"/>
                <a:cs typeface="Nunito"/>
                <a:sym typeface="Nunito"/>
              </a:rPr>
              <a:t>Design an experiment, establish procedure</a:t>
            </a:r>
            <a:endParaRPr sz="1700" dirty="0">
              <a:latin typeface="+mn-lt"/>
              <a:ea typeface="Nunito"/>
              <a:cs typeface="Nunito"/>
              <a:sym typeface="Nunito"/>
            </a:endParaRPr>
          </a:p>
          <a:p>
            <a:pPr marL="457200" lvl="0" indent="-336550" algn="l" rtl="0">
              <a:lnSpc>
                <a:spcPct val="115000"/>
              </a:lnSpc>
              <a:spcBef>
                <a:spcPts val="0"/>
              </a:spcBef>
              <a:spcAft>
                <a:spcPts val="0"/>
              </a:spcAft>
              <a:buSzPts val="1700"/>
              <a:buFont typeface="Nunito"/>
              <a:buAutoNum type="arabicPeriod"/>
            </a:pPr>
            <a:r>
              <a:rPr lang="en" sz="1700" dirty="0">
                <a:latin typeface="+mn-lt"/>
                <a:ea typeface="Nunito"/>
                <a:cs typeface="Nunito"/>
                <a:sym typeface="Nunito"/>
              </a:rPr>
              <a:t>Test the hypothesis by conducting the experiment</a:t>
            </a:r>
            <a:endParaRPr sz="1700" dirty="0">
              <a:latin typeface="+mn-lt"/>
              <a:ea typeface="Nunito"/>
              <a:cs typeface="Nunito"/>
              <a:sym typeface="Nunito"/>
            </a:endParaRPr>
          </a:p>
          <a:p>
            <a:pPr marL="457200" lvl="0" indent="-336550" algn="l" rtl="0">
              <a:lnSpc>
                <a:spcPct val="115000"/>
              </a:lnSpc>
              <a:spcBef>
                <a:spcPts val="0"/>
              </a:spcBef>
              <a:spcAft>
                <a:spcPts val="0"/>
              </a:spcAft>
              <a:buSzPts val="1700"/>
              <a:buFont typeface="Nunito"/>
              <a:buAutoNum type="arabicPeriod"/>
            </a:pPr>
            <a:r>
              <a:rPr lang="en" sz="1700" dirty="0">
                <a:latin typeface="+mn-lt"/>
                <a:ea typeface="Nunito"/>
                <a:cs typeface="Nunito"/>
                <a:sym typeface="Nunito"/>
              </a:rPr>
              <a:t>Test and redesign as necessary</a:t>
            </a:r>
            <a:endParaRPr sz="1700" dirty="0">
              <a:latin typeface="+mn-lt"/>
              <a:ea typeface="Nunito"/>
              <a:cs typeface="Nunito"/>
              <a:sym typeface="Nunito"/>
            </a:endParaRPr>
          </a:p>
          <a:p>
            <a:pPr marL="457200" lvl="0" indent="-336550" algn="l" rtl="0">
              <a:lnSpc>
                <a:spcPct val="115000"/>
              </a:lnSpc>
              <a:spcBef>
                <a:spcPts val="0"/>
              </a:spcBef>
              <a:spcAft>
                <a:spcPts val="0"/>
              </a:spcAft>
              <a:buSzPts val="1700"/>
              <a:buFont typeface="Nunito"/>
              <a:buAutoNum type="arabicPeriod"/>
            </a:pPr>
            <a:r>
              <a:rPr lang="en" sz="1700" dirty="0">
                <a:latin typeface="+mn-lt"/>
                <a:ea typeface="Nunito"/>
                <a:cs typeface="Nunito"/>
                <a:sym typeface="Nunito"/>
              </a:rPr>
              <a:t>Analyze results and draw conclusion(s)</a:t>
            </a:r>
            <a:endParaRPr sz="1700" dirty="0">
              <a:latin typeface="+mn-lt"/>
              <a:ea typeface="Nunito"/>
              <a:cs typeface="Nunito"/>
              <a:sym typeface="Nunito"/>
            </a:endParaRPr>
          </a:p>
          <a:p>
            <a:pPr marL="457200" lvl="0" indent="-336550" algn="l" rtl="0">
              <a:lnSpc>
                <a:spcPct val="115000"/>
              </a:lnSpc>
              <a:spcBef>
                <a:spcPts val="0"/>
              </a:spcBef>
              <a:spcAft>
                <a:spcPts val="0"/>
              </a:spcAft>
              <a:buSzPts val="1700"/>
              <a:buFont typeface="Nunito"/>
              <a:buAutoNum type="arabicPeriod"/>
            </a:pPr>
            <a:r>
              <a:rPr lang="en" sz="1700" dirty="0">
                <a:latin typeface="+mn-lt"/>
                <a:ea typeface="Nunito"/>
                <a:cs typeface="Nunito"/>
                <a:sym typeface="Nunito"/>
              </a:rPr>
              <a:t>Present results</a:t>
            </a:r>
            <a:endParaRPr sz="1700" dirty="0">
              <a:latin typeface="+mn-lt"/>
              <a:ea typeface="Nunito"/>
              <a:cs typeface="Nunito"/>
              <a:sym typeface="Nunito"/>
            </a:endParaRPr>
          </a:p>
        </p:txBody>
      </p:sp>
      <p:sp>
        <p:nvSpPr>
          <p:cNvPr id="111" name="Google Shape;111;p19"/>
          <p:cNvSpPr txBox="1">
            <a:spLocks noGrp="1"/>
          </p:cNvSpPr>
          <p:nvPr>
            <p:ph type="body" idx="1"/>
          </p:nvPr>
        </p:nvSpPr>
        <p:spPr>
          <a:xfrm>
            <a:off x="4671825" y="677000"/>
            <a:ext cx="4458600" cy="4270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900" b="1" dirty="0">
                <a:solidFill>
                  <a:schemeClr val="lt2"/>
                </a:solidFill>
                <a:latin typeface="Nunito"/>
                <a:ea typeface="Nunito"/>
                <a:cs typeface="Nunito"/>
                <a:sym typeface="Nunito"/>
              </a:rPr>
              <a:t> </a:t>
            </a:r>
            <a:r>
              <a:rPr lang="en" sz="1900" b="1" dirty="0">
                <a:solidFill>
                  <a:schemeClr val="lt2"/>
                </a:solidFill>
                <a:latin typeface="+mn-lt"/>
                <a:ea typeface="Nunito"/>
                <a:cs typeface="Nunito"/>
                <a:sym typeface="Nunito"/>
              </a:rPr>
              <a:t>      Design Investigation</a:t>
            </a:r>
            <a:endParaRPr b="1" dirty="0">
              <a:solidFill>
                <a:schemeClr val="lt2"/>
              </a:solidFill>
              <a:latin typeface="+mn-lt"/>
              <a:ea typeface="Nunito"/>
              <a:cs typeface="Nunito"/>
              <a:sym typeface="Nunito"/>
            </a:endParaRPr>
          </a:p>
          <a:p>
            <a:pPr marL="457200" lvl="0" indent="-336550" algn="l" rtl="0">
              <a:lnSpc>
                <a:spcPct val="150000"/>
              </a:lnSpc>
              <a:spcBef>
                <a:spcPts val="1600"/>
              </a:spcBef>
              <a:spcAft>
                <a:spcPts val="0"/>
              </a:spcAft>
              <a:buSzPts val="1700"/>
              <a:buFont typeface="Nunito"/>
              <a:buAutoNum type="arabicPeriod"/>
            </a:pPr>
            <a:r>
              <a:rPr lang="en" sz="1700" dirty="0">
                <a:latin typeface="+mn-lt"/>
                <a:ea typeface="Nunito"/>
                <a:cs typeface="Nunito"/>
                <a:sym typeface="Nunito"/>
              </a:rPr>
              <a:t>Define a need or real world problem</a:t>
            </a:r>
            <a:endParaRPr sz="1700" dirty="0">
              <a:latin typeface="+mn-lt"/>
              <a:ea typeface="Nunito"/>
              <a:cs typeface="Nunito"/>
              <a:sym typeface="Nunito"/>
            </a:endParaRPr>
          </a:p>
          <a:p>
            <a:pPr marL="457200" lvl="0" indent="-336550" algn="l" rtl="0">
              <a:lnSpc>
                <a:spcPct val="150000"/>
              </a:lnSpc>
              <a:spcBef>
                <a:spcPts val="0"/>
              </a:spcBef>
              <a:spcAft>
                <a:spcPts val="0"/>
              </a:spcAft>
              <a:buSzPts val="1700"/>
              <a:buFont typeface="Nunito"/>
              <a:buAutoNum type="arabicPeriod"/>
            </a:pPr>
            <a:r>
              <a:rPr lang="en" sz="1700" dirty="0">
                <a:latin typeface="+mn-lt"/>
                <a:ea typeface="Nunito"/>
                <a:cs typeface="Nunito"/>
                <a:sym typeface="Nunito"/>
              </a:rPr>
              <a:t>Perform background research</a:t>
            </a:r>
            <a:endParaRPr sz="1700" dirty="0">
              <a:latin typeface="+mn-lt"/>
              <a:ea typeface="Nunito"/>
              <a:cs typeface="Nunito"/>
              <a:sym typeface="Nunito"/>
            </a:endParaRPr>
          </a:p>
          <a:p>
            <a:pPr marL="457200" lvl="0" indent="-336550" algn="l" rtl="0">
              <a:lnSpc>
                <a:spcPct val="150000"/>
              </a:lnSpc>
              <a:spcBef>
                <a:spcPts val="0"/>
              </a:spcBef>
              <a:spcAft>
                <a:spcPts val="0"/>
              </a:spcAft>
              <a:buSzPts val="1700"/>
              <a:buFont typeface="Nunito"/>
              <a:buAutoNum type="arabicPeriod"/>
            </a:pPr>
            <a:r>
              <a:rPr lang="en" sz="1700" dirty="0">
                <a:latin typeface="+mn-lt"/>
                <a:ea typeface="Nunito"/>
                <a:cs typeface="Nunito"/>
                <a:sym typeface="Nunito"/>
              </a:rPr>
              <a:t>Establish design criteria</a:t>
            </a:r>
            <a:endParaRPr sz="1700" dirty="0">
              <a:latin typeface="+mn-lt"/>
              <a:ea typeface="Nunito"/>
              <a:cs typeface="Nunito"/>
              <a:sym typeface="Nunito"/>
            </a:endParaRPr>
          </a:p>
          <a:p>
            <a:pPr marL="457200" lvl="0" indent="-336550" algn="l" rtl="0">
              <a:lnSpc>
                <a:spcPct val="150000"/>
              </a:lnSpc>
              <a:spcBef>
                <a:spcPts val="0"/>
              </a:spcBef>
              <a:spcAft>
                <a:spcPts val="0"/>
              </a:spcAft>
              <a:buSzPts val="1700"/>
              <a:buFont typeface="Nunito"/>
              <a:buAutoNum type="arabicPeriod"/>
            </a:pPr>
            <a:r>
              <a:rPr lang="en" sz="1700" dirty="0">
                <a:latin typeface="+mn-lt"/>
                <a:ea typeface="Nunito"/>
                <a:cs typeface="Nunito"/>
                <a:sym typeface="Nunito"/>
              </a:rPr>
              <a:t>Prepare preliminary design(s)</a:t>
            </a:r>
            <a:endParaRPr sz="1700" dirty="0">
              <a:latin typeface="+mn-lt"/>
              <a:ea typeface="Nunito"/>
              <a:cs typeface="Nunito"/>
              <a:sym typeface="Nunito"/>
            </a:endParaRPr>
          </a:p>
          <a:p>
            <a:pPr marL="457200" lvl="0" indent="-336550" algn="l" rtl="0">
              <a:lnSpc>
                <a:spcPct val="150000"/>
              </a:lnSpc>
              <a:spcBef>
                <a:spcPts val="0"/>
              </a:spcBef>
              <a:spcAft>
                <a:spcPts val="0"/>
              </a:spcAft>
              <a:buSzPts val="1700"/>
              <a:buFont typeface="Nunito"/>
              <a:buAutoNum type="arabicPeriod"/>
            </a:pPr>
            <a:r>
              <a:rPr lang="en" sz="1700" dirty="0">
                <a:latin typeface="+mn-lt"/>
                <a:ea typeface="Nunito"/>
                <a:cs typeface="Nunito"/>
                <a:sym typeface="Nunito"/>
              </a:rPr>
              <a:t>Construct and test a prototype</a:t>
            </a:r>
            <a:endParaRPr sz="1700" dirty="0">
              <a:latin typeface="+mn-lt"/>
              <a:ea typeface="Nunito"/>
              <a:cs typeface="Nunito"/>
              <a:sym typeface="Nunito"/>
            </a:endParaRPr>
          </a:p>
          <a:p>
            <a:pPr marL="457200" lvl="0" indent="-336550" algn="l" rtl="0">
              <a:lnSpc>
                <a:spcPct val="150000"/>
              </a:lnSpc>
              <a:spcBef>
                <a:spcPts val="0"/>
              </a:spcBef>
              <a:spcAft>
                <a:spcPts val="0"/>
              </a:spcAft>
              <a:buSzPts val="1700"/>
              <a:buFont typeface="Nunito"/>
              <a:buAutoNum type="arabicPeriod"/>
            </a:pPr>
            <a:r>
              <a:rPr lang="en" sz="1700" dirty="0">
                <a:latin typeface="+mn-lt"/>
                <a:ea typeface="Nunito"/>
                <a:cs typeface="Nunito"/>
                <a:sym typeface="Nunito"/>
              </a:rPr>
              <a:t>Test and redesign as necessary</a:t>
            </a:r>
            <a:endParaRPr sz="1700" dirty="0">
              <a:latin typeface="+mn-lt"/>
              <a:ea typeface="Nunito"/>
              <a:cs typeface="Nunito"/>
              <a:sym typeface="Nunito"/>
            </a:endParaRPr>
          </a:p>
          <a:p>
            <a:pPr marL="457200" lvl="0" indent="-336550" algn="l" rtl="0">
              <a:lnSpc>
                <a:spcPct val="150000"/>
              </a:lnSpc>
              <a:spcBef>
                <a:spcPts val="0"/>
              </a:spcBef>
              <a:spcAft>
                <a:spcPts val="0"/>
              </a:spcAft>
              <a:buSzPts val="1700"/>
              <a:buFont typeface="Nunito"/>
              <a:buAutoNum type="arabicPeriod"/>
            </a:pPr>
            <a:r>
              <a:rPr lang="en" sz="1700" dirty="0">
                <a:latin typeface="+mn-lt"/>
                <a:ea typeface="Nunito"/>
                <a:cs typeface="Nunito"/>
                <a:sym typeface="Nunito"/>
              </a:rPr>
              <a:t>Analyze design and draw conclusion(s)</a:t>
            </a:r>
            <a:endParaRPr sz="1700" dirty="0">
              <a:latin typeface="+mn-lt"/>
              <a:ea typeface="Nunito"/>
              <a:cs typeface="Nunito"/>
              <a:sym typeface="Nunito"/>
            </a:endParaRPr>
          </a:p>
          <a:p>
            <a:pPr marL="457200" lvl="0" indent="-336550" algn="l" rtl="0">
              <a:lnSpc>
                <a:spcPct val="150000"/>
              </a:lnSpc>
              <a:spcBef>
                <a:spcPts val="0"/>
              </a:spcBef>
              <a:spcAft>
                <a:spcPts val="0"/>
              </a:spcAft>
              <a:buSzPts val="1700"/>
              <a:buFont typeface="Nunito"/>
              <a:buAutoNum type="arabicPeriod"/>
            </a:pPr>
            <a:r>
              <a:rPr lang="en" sz="1700" dirty="0">
                <a:latin typeface="+mn-lt"/>
                <a:ea typeface="Nunito"/>
                <a:cs typeface="Nunito"/>
                <a:sym typeface="Nunito"/>
              </a:rPr>
              <a:t>Present results</a:t>
            </a:r>
            <a:endParaRPr sz="1700" dirty="0">
              <a:latin typeface="+mn-lt"/>
              <a:ea typeface="Nunito"/>
              <a:cs typeface="Nunito"/>
              <a:sym typeface="Nunito"/>
            </a:endParaRPr>
          </a:p>
        </p:txBody>
      </p:sp>
      <p:sp>
        <p:nvSpPr>
          <p:cNvPr id="112" name="Google Shape;112;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0"/>
          <p:cNvSpPr txBox="1">
            <a:spLocks noGrp="1"/>
          </p:cNvSpPr>
          <p:nvPr>
            <p:ph type="title"/>
          </p:nvPr>
        </p:nvSpPr>
        <p:spPr>
          <a:xfrm>
            <a:off x="311675" y="7475"/>
            <a:ext cx="82857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solidFill>
                  <a:schemeClr val="lt2"/>
                </a:solidFill>
                <a:latin typeface="+mn-lt"/>
                <a:ea typeface="Nunito"/>
                <a:cs typeface="Nunito"/>
                <a:sym typeface="Nunito"/>
              </a:rPr>
              <a:t>Types of Presentations</a:t>
            </a:r>
            <a:endParaRPr sz="2600" b="1" dirty="0">
              <a:solidFill>
                <a:schemeClr val="lt2"/>
              </a:solidFill>
              <a:latin typeface="+mn-lt"/>
              <a:ea typeface="Nunito"/>
              <a:cs typeface="Nunito"/>
              <a:sym typeface="Nunito"/>
            </a:endParaRPr>
          </a:p>
        </p:txBody>
      </p:sp>
      <p:sp>
        <p:nvSpPr>
          <p:cNvPr id="118" name="Google Shape;118;p20"/>
          <p:cNvSpPr txBox="1">
            <a:spLocks noGrp="1"/>
          </p:cNvSpPr>
          <p:nvPr>
            <p:ph type="body" idx="1"/>
          </p:nvPr>
        </p:nvSpPr>
        <p:spPr>
          <a:xfrm>
            <a:off x="311700" y="524600"/>
            <a:ext cx="8668200" cy="23649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dirty="0">
                <a:latin typeface="+mn-lt"/>
                <a:ea typeface="Nunito"/>
                <a:cs typeface="Nunito"/>
                <a:sym typeface="Nunito"/>
              </a:rPr>
              <a:t>Students may choose to </a:t>
            </a:r>
            <a:r>
              <a:rPr lang="en" sz="1600" b="1" dirty="0">
                <a:latin typeface="+mn-lt"/>
                <a:ea typeface="Nunito"/>
                <a:cs typeface="Nunito"/>
                <a:sym typeface="Nunito"/>
              </a:rPr>
              <a:t>present their projects for judging</a:t>
            </a:r>
            <a:r>
              <a:rPr lang="en" sz="1600" dirty="0">
                <a:latin typeface="+mn-lt"/>
                <a:ea typeface="Nunito"/>
                <a:cs typeface="Nunito"/>
                <a:sym typeface="Nunito"/>
              </a:rPr>
              <a:t> at the Regional and State Fair in either the </a:t>
            </a:r>
            <a:r>
              <a:rPr lang="en" sz="1600" b="1" dirty="0">
                <a:solidFill>
                  <a:schemeClr val="lt2"/>
                </a:solidFill>
                <a:latin typeface="+mn-lt"/>
                <a:ea typeface="Nunito"/>
                <a:cs typeface="Nunito"/>
                <a:sym typeface="Nunito"/>
              </a:rPr>
              <a:t>Poster Category</a:t>
            </a:r>
            <a:r>
              <a:rPr lang="en" sz="1600" b="1" dirty="0">
                <a:latin typeface="+mn-lt"/>
                <a:ea typeface="Nunito"/>
                <a:cs typeface="Nunito"/>
                <a:sym typeface="Nunito"/>
              </a:rPr>
              <a:t> </a:t>
            </a:r>
            <a:r>
              <a:rPr lang="en" sz="1600" dirty="0">
                <a:latin typeface="+mn-lt"/>
                <a:ea typeface="Nunito"/>
                <a:cs typeface="Nunito"/>
                <a:sym typeface="Nunito"/>
              </a:rPr>
              <a:t>or the </a:t>
            </a:r>
            <a:r>
              <a:rPr lang="en" sz="1600" b="1" dirty="0">
                <a:solidFill>
                  <a:schemeClr val="lt2"/>
                </a:solidFill>
                <a:latin typeface="+mn-lt"/>
                <a:ea typeface="Nunito"/>
                <a:cs typeface="Nunito"/>
                <a:sym typeface="Nunito"/>
              </a:rPr>
              <a:t>Paper Category</a:t>
            </a:r>
            <a:r>
              <a:rPr lang="en" sz="1600" dirty="0">
                <a:latin typeface="+mn-lt"/>
                <a:ea typeface="Nunito"/>
                <a:cs typeface="Nunito"/>
                <a:sym typeface="Nunito"/>
              </a:rPr>
              <a:t>.</a:t>
            </a:r>
            <a:endParaRPr sz="1600" dirty="0">
              <a:latin typeface="+mn-lt"/>
              <a:ea typeface="Nunito"/>
              <a:cs typeface="Nunito"/>
              <a:sym typeface="Nunito"/>
            </a:endParaRPr>
          </a:p>
          <a:p>
            <a:pPr marL="457200" lvl="0" indent="-330200" algn="l" rtl="0">
              <a:spcBef>
                <a:spcPts val="0"/>
              </a:spcBef>
              <a:spcAft>
                <a:spcPts val="0"/>
              </a:spcAft>
              <a:buSzPts val="1600"/>
              <a:buFont typeface="Nunito"/>
              <a:buChar char="●"/>
            </a:pPr>
            <a:r>
              <a:rPr lang="en" sz="1600" dirty="0">
                <a:latin typeface="+mn-lt"/>
                <a:ea typeface="Nunito"/>
                <a:cs typeface="Nunito"/>
                <a:sym typeface="Nunito"/>
              </a:rPr>
              <a:t>Each school is entitled to send to the Regional Fair up to 10 projects in the Poster Category </a:t>
            </a:r>
            <a:r>
              <a:rPr lang="en" sz="1600" b="1" dirty="0">
                <a:latin typeface="+mn-lt"/>
                <a:ea typeface="Nunito"/>
                <a:cs typeface="Nunito"/>
                <a:sym typeface="Nunito"/>
              </a:rPr>
              <a:t>and / or </a:t>
            </a:r>
            <a:r>
              <a:rPr lang="en" sz="1600" dirty="0">
                <a:latin typeface="+mn-lt"/>
                <a:ea typeface="Nunito"/>
                <a:cs typeface="Nunito"/>
                <a:sym typeface="Nunito"/>
              </a:rPr>
              <a:t>10 projects in the Paper Category. </a:t>
            </a:r>
            <a:r>
              <a:rPr lang="en" sz="1600" i="1" dirty="0">
                <a:latin typeface="+mn-lt"/>
                <a:ea typeface="Nunito"/>
                <a:cs typeface="Nunito"/>
                <a:sym typeface="Nunito"/>
              </a:rPr>
              <a:t>(Note: the maximum number of </a:t>
            </a:r>
            <a:r>
              <a:rPr lang="en" sz="1600" b="1" i="1" dirty="0">
                <a:latin typeface="+mn-lt"/>
                <a:ea typeface="Nunito"/>
                <a:cs typeface="Nunito"/>
                <a:sym typeface="Nunito"/>
              </a:rPr>
              <a:t>projects </a:t>
            </a:r>
            <a:r>
              <a:rPr lang="en" sz="1600" i="1" dirty="0">
                <a:latin typeface="+mn-lt"/>
                <a:ea typeface="Nunito"/>
                <a:cs typeface="Nunito"/>
                <a:sym typeface="Nunito"/>
              </a:rPr>
              <a:t>per school, therefore, could be as high as 20 projects)</a:t>
            </a:r>
            <a:endParaRPr sz="1600" dirty="0">
              <a:latin typeface="+mn-lt"/>
              <a:ea typeface="Nunito"/>
              <a:cs typeface="Nunito"/>
              <a:sym typeface="Nunito"/>
            </a:endParaRPr>
          </a:p>
          <a:p>
            <a:pPr marL="457200" lvl="0" indent="-342900" algn="l" rtl="0">
              <a:spcBef>
                <a:spcPts val="0"/>
              </a:spcBef>
              <a:spcAft>
                <a:spcPts val="0"/>
              </a:spcAft>
              <a:buSzPts val="1800"/>
              <a:buFont typeface="Nunito"/>
              <a:buChar char="●"/>
            </a:pPr>
            <a:r>
              <a:rPr lang="en" sz="1600" dirty="0">
                <a:latin typeface="+mn-lt"/>
                <a:ea typeface="Nunito"/>
                <a:cs typeface="Nunito"/>
                <a:sym typeface="Nunito"/>
              </a:rPr>
              <a:t>Most projects are conducted by individual students, but working with a partner is allowed. </a:t>
            </a:r>
            <a:r>
              <a:rPr lang="en" sz="1600" i="1" dirty="0">
                <a:latin typeface="+mn-lt"/>
                <a:ea typeface="Nunito"/>
                <a:cs typeface="Nunito"/>
                <a:sym typeface="Nunito"/>
              </a:rPr>
              <a:t>(Note: IJAS rules allow up to four students working on a project, but more than two students working as partners is unusual)</a:t>
            </a:r>
            <a:r>
              <a:rPr lang="en" sz="1600" dirty="0">
                <a:latin typeface="+mn-lt"/>
                <a:ea typeface="Nunito"/>
                <a:cs typeface="Nunito"/>
                <a:sym typeface="Nunito"/>
              </a:rPr>
              <a:t>.</a:t>
            </a:r>
            <a:r>
              <a:rPr lang="en" sz="1700" dirty="0">
                <a:latin typeface="+mn-lt"/>
                <a:ea typeface="Nunito"/>
                <a:cs typeface="Nunito"/>
                <a:sym typeface="Nunito"/>
              </a:rPr>
              <a:t> </a:t>
            </a:r>
            <a:endParaRPr sz="1300" dirty="0">
              <a:latin typeface="+mn-lt"/>
              <a:ea typeface="Nunito"/>
              <a:cs typeface="Nunito"/>
              <a:sym typeface="Nunito"/>
            </a:endParaRPr>
          </a:p>
        </p:txBody>
      </p:sp>
      <p:sp>
        <p:nvSpPr>
          <p:cNvPr id="119" name="Google Shape;119;p20"/>
          <p:cNvSpPr txBox="1"/>
          <p:nvPr/>
        </p:nvSpPr>
        <p:spPr>
          <a:xfrm>
            <a:off x="533050" y="3524325"/>
            <a:ext cx="3225600" cy="943200"/>
          </a:xfrm>
          <a:prstGeom prst="rect">
            <a:avLst/>
          </a:prstGeom>
          <a:noFill/>
          <a:ln>
            <a:noFill/>
          </a:ln>
        </p:spPr>
        <p:txBody>
          <a:bodyPr spcFirstLastPara="1" wrap="square" lIns="91425" tIns="91425" rIns="91425" bIns="91425" anchor="t" anchorCtr="0">
            <a:noAutofit/>
          </a:bodyPr>
          <a:lstStyle/>
          <a:p>
            <a:pPr marL="457200" lvl="0" indent="-323850" algn="l" rtl="0">
              <a:lnSpc>
                <a:spcPct val="115000"/>
              </a:lnSpc>
              <a:spcBef>
                <a:spcPts val="0"/>
              </a:spcBef>
              <a:spcAft>
                <a:spcPts val="0"/>
              </a:spcAft>
              <a:buSzPts val="1500"/>
              <a:buFont typeface="Nunito"/>
              <a:buChar char="●"/>
            </a:pPr>
            <a:r>
              <a:rPr lang="en" sz="1500" dirty="0">
                <a:latin typeface="+mn-lt"/>
                <a:ea typeface="Nunito"/>
                <a:cs typeface="Nunito"/>
                <a:sym typeface="Nunito"/>
              </a:rPr>
              <a:t>Research Paper</a:t>
            </a:r>
            <a:endParaRPr sz="1500" dirty="0">
              <a:latin typeface="+mn-lt"/>
              <a:ea typeface="Nunito"/>
              <a:cs typeface="Nunito"/>
              <a:sym typeface="Nunito"/>
            </a:endParaRPr>
          </a:p>
          <a:p>
            <a:pPr marL="457200" lvl="0" indent="-323850" algn="l" rtl="0">
              <a:lnSpc>
                <a:spcPct val="115000"/>
              </a:lnSpc>
              <a:spcBef>
                <a:spcPts val="0"/>
              </a:spcBef>
              <a:spcAft>
                <a:spcPts val="0"/>
              </a:spcAft>
              <a:buSzPts val="1500"/>
              <a:buFont typeface="Nunito"/>
              <a:buChar char="●"/>
            </a:pPr>
            <a:r>
              <a:rPr lang="en" sz="1500" dirty="0">
                <a:latin typeface="+mn-lt"/>
                <a:ea typeface="Nunito"/>
                <a:cs typeface="Nunito"/>
                <a:sym typeface="Nunito"/>
              </a:rPr>
              <a:t>Tri-fold Poster Display</a:t>
            </a:r>
            <a:endParaRPr sz="1500" dirty="0">
              <a:latin typeface="+mn-lt"/>
              <a:ea typeface="Nunito"/>
              <a:cs typeface="Nunito"/>
              <a:sym typeface="Nunito"/>
            </a:endParaRPr>
          </a:p>
          <a:p>
            <a:pPr marL="457200" lvl="0" indent="-323850" algn="l" rtl="0">
              <a:lnSpc>
                <a:spcPct val="115000"/>
              </a:lnSpc>
              <a:spcBef>
                <a:spcPts val="0"/>
              </a:spcBef>
              <a:spcAft>
                <a:spcPts val="0"/>
              </a:spcAft>
              <a:buSzPts val="1500"/>
              <a:buFont typeface="Nunito"/>
              <a:buChar char="●"/>
            </a:pPr>
            <a:r>
              <a:rPr lang="en" sz="1500" dirty="0">
                <a:latin typeface="+mn-lt"/>
                <a:ea typeface="Nunito"/>
                <a:cs typeface="Nunito"/>
                <a:sym typeface="Nunito"/>
              </a:rPr>
              <a:t>Oral Presentation to Judges</a:t>
            </a:r>
            <a:endParaRPr sz="1500" dirty="0">
              <a:latin typeface="+mn-lt"/>
              <a:ea typeface="Nunito"/>
              <a:cs typeface="Nunito"/>
              <a:sym typeface="Nunito"/>
            </a:endParaRPr>
          </a:p>
        </p:txBody>
      </p:sp>
      <p:sp>
        <p:nvSpPr>
          <p:cNvPr id="120" name="Google Shape;120;p20"/>
          <p:cNvSpPr txBox="1"/>
          <p:nvPr/>
        </p:nvSpPr>
        <p:spPr>
          <a:xfrm>
            <a:off x="661875" y="4414800"/>
            <a:ext cx="3657300" cy="353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500" i="1" dirty="0">
                <a:solidFill>
                  <a:schemeClr val="dk1"/>
                </a:solidFill>
                <a:latin typeface="+mn-lt"/>
                <a:ea typeface="Nunito"/>
                <a:cs typeface="Nunito"/>
                <a:sym typeface="Nunito"/>
              </a:rPr>
              <a:t>Good choice for artistic backboards</a:t>
            </a:r>
            <a:endParaRPr sz="1500" i="1" dirty="0">
              <a:solidFill>
                <a:schemeClr val="dk1"/>
              </a:solidFill>
              <a:latin typeface="+mn-lt"/>
              <a:ea typeface="Nunito"/>
              <a:cs typeface="Nunito"/>
              <a:sym typeface="Nunito"/>
            </a:endParaRPr>
          </a:p>
        </p:txBody>
      </p:sp>
      <p:sp>
        <p:nvSpPr>
          <p:cNvPr id="121" name="Google Shape;121;p20"/>
          <p:cNvSpPr txBox="1"/>
          <p:nvPr/>
        </p:nvSpPr>
        <p:spPr>
          <a:xfrm>
            <a:off x="4352275" y="3524325"/>
            <a:ext cx="4715400" cy="943200"/>
          </a:xfrm>
          <a:prstGeom prst="rect">
            <a:avLst/>
          </a:prstGeom>
          <a:noFill/>
          <a:ln>
            <a:noFill/>
          </a:ln>
        </p:spPr>
        <p:txBody>
          <a:bodyPr spcFirstLastPara="1" wrap="square" lIns="91425" tIns="91425" rIns="91425" bIns="91425" anchor="t" anchorCtr="0">
            <a:noAutofit/>
          </a:bodyPr>
          <a:lstStyle/>
          <a:p>
            <a:pPr marL="457200" lvl="0" indent="-323850" algn="l" rtl="0">
              <a:lnSpc>
                <a:spcPct val="115000"/>
              </a:lnSpc>
              <a:spcBef>
                <a:spcPts val="0"/>
              </a:spcBef>
              <a:spcAft>
                <a:spcPts val="0"/>
              </a:spcAft>
              <a:buSzPts val="1500"/>
              <a:buFont typeface="Nunito"/>
              <a:buChar char="●"/>
            </a:pPr>
            <a:r>
              <a:rPr lang="en" sz="1500" dirty="0">
                <a:latin typeface="+mn-lt"/>
                <a:ea typeface="Nunito"/>
                <a:cs typeface="Nunito"/>
                <a:sym typeface="Nunito"/>
              </a:rPr>
              <a:t>Research Paper</a:t>
            </a:r>
            <a:endParaRPr sz="1500" dirty="0">
              <a:latin typeface="+mn-lt"/>
              <a:ea typeface="Nunito"/>
              <a:cs typeface="Nunito"/>
              <a:sym typeface="Nunito"/>
            </a:endParaRPr>
          </a:p>
          <a:p>
            <a:pPr marL="457200" lvl="0" indent="-323850" algn="l" rtl="0">
              <a:lnSpc>
                <a:spcPct val="115000"/>
              </a:lnSpc>
              <a:spcBef>
                <a:spcPts val="0"/>
              </a:spcBef>
              <a:spcAft>
                <a:spcPts val="0"/>
              </a:spcAft>
              <a:buSzPts val="1500"/>
              <a:buFont typeface="Nunito"/>
              <a:buChar char="●"/>
            </a:pPr>
            <a:r>
              <a:rPr lang="en" sz="1500" dirty="0">
                <a:latin typeface="+mn-lt"/>
                <a:ea typeface="Nunito"/>
                <a:cs typeface="Nunito"/>
                <a:sym typeface="Nunito"/>
              </a:rPr>
              <a:t>Digital Presentation (e.g., </a:t>
            </a:r>
            <a:r>
              <a:rPr lang="en" sz="1500" i="1" dirty="0">
                <a:latin typeface="+mn-lt"/>
                <a:ea typeface="Nunito"/>
                <a:cs typeface="Nunito"/>
                <a:sym typeface="Nunito"/>
              </a:rPr>
              <a:t>Slides, Powerpoint)</a:t>
            </a:r>
            <a:endParaRPr sz="1500" i="1" dirty="0">
              <a:latin typeface="+mn-lt"/>
              <a:ea typeface="Nunito"/>
              <a:cs typeface="Nunito"/>
              <a:sym typeface="Nunito"/>
            </a:endParaRPr>
          </a:p>
          <a:p>
            <a:pPr marL="457200" lvl="0" indent="-323850" algn="l" rtl="0">
              <a:lnSpc>
                <a:spcPct val="115000"/>
              </a:lnSpc>
              <a:spcBef>
                <a:spcPts val="0"/>
              </a:spcBef>
              <a:spcAft>
                <a:spcPts val="0"/>
              </a:spcAft>
              <a:buSzPts val="1500"/>
              <a:buFont typeface="Nunito"/>
              <a:buChar char="●"/>
            </a:pPr>
            <a:r>
              <a:rPr lang="en" sz="1500" dirty="0">
                <a:latin typeface="+mn-lt"/>
                <a:ea typeface="Nunito"/>
                <a:cs typeface="Nunito"/>
                <a:sym typeface="Nunito"/>
              </a:rPr>
              <a:t>Oral Presentation to Judges</a:t>
            </a:r>
            <a:endParaRPr sz="1500" dirty="0">
              <a:latin typeface="+mn-lt"/>
              <a:ea typeface="Nunito"/>
              <a:cs typeface="Nunito"/>
              <a:sym typeface="Nunito"/>
            </a:endParaRPr>
          </a:p>
        </p:txBody>
      </p:sp>
      <p:sp>
        <p:nvSpPr>
          <p:cNvPr id="122" name="Google Shape;122;p20"/>
          <p:cNvSpPr txBox="1"/>
          <p:nvPr/>
        </p:nvSpPr>
        <p:spPr>
          <a:xfrm>
            <a:off x="4502650" y="4414800"/>
            <a:ext cx="4272300" cy="333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500" i="1" dirty="0">
                <a:solidFill>
                  <a:schemeClr val="dk1"/>
                </a:solidFill>
                <a:latin typeface="+mn-lt"/>
                <a:ea typeface="Nunito"/>
                <a:cs typeface="Nunito"/>
                <a:sym typeface="Nunito"/>
              </a:rPr>
              <a:t>Good choice for particularly well-written papers</a:t>
            </a:r>
            <a:endParaRPr sz="1500" i="1" dirty="0">
              <a:solidFill>
                <a:schemeClr val="dk1"/>
              </a:solidFill>
              <a:latin typeface="+mn-lt"/>
              <a:ea typeface="Nunito"/>
              <a:cs typeface="Nunito"/>
              <a:sym typeface="Nunito"/>
            </a:endParaRPr>
          </a:p>
          <a:p>
            <a:pPr marL="0" lvl="0" indent="0" algn="l" rtl="0">
              <a:lnSpc>
                <a:spcPct val="115000"/>
              </a:lnSpc>
              <a:spcBef>
                <a:spcPts val="0"/>
              </a:spcBef>
              <a:spcAft>
                <a:spcPts val="0"/>
              </a:spcAft>
              <a:buNone/>
            </a:pPr>
            <a:endParaRPr sz="1600" b="1" dirty="0">
              <a:solidFill>
                <a:schemeClr val="lt2"/>
              </a:solidFill>
              <a:latin typeface="Nunito"/>
              <a:ea typeface="Nunito"/>
              <a:cs typeface="Nunito"/>
              <a:sym typeface="Nunito"/>
            </a:endParaRPr>
          </a:p>
        </p:txBody>
      </p:sp>
      <p:sp>
        <p:nvSpPr>
          <p:cNvPr id="123" name="Google Shape;123;p20"/>
          <p:cNvSpPr txBox="1"/>
          <p:nvPr/>
        </p:nvSpPr>
        <p:spPr>
          <a:xfrm>
            <a:off x="2594950" y="2870936"/>
            <a:ext cx="3225600" cy="518582"/>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2000" b="1" dirty="0">
                <a:solidFill>
                  <a:schemeClr val="lt2"/>
                </a:solidFill>
                <a:latin typeface="+mn-lt"/>
                <a:ea typeface="Nunito"/>
                <a:cs typeface="Nunito"/>
                <a:sym typeface="Nunito"/>
              </a:rPr>
              <a:t>Comparison</a:t>
            </a:r>
            <a:endParaRPr sz="2000" b="1" dirty="0">
              <a:solidFill>
                <a:schemeClr val="lt2"/>
              </a:solidFill>
              <a:latin typeface="+mn-lt"/>
              <a:ea typeface="Nunito"/>
              <a:cs typeface="Nunito"/>
              <a:sym typeface="Nunito"/>
            </a:endParaRPr>
          </a:p>
        </p:txBody>
      </p:sp>
      <p:sp>
        <p:nvSpPr>
          <p:cNvPr id="124" name="Google Shape;124;p20"/>
          <p:cNvSpPr txBox="1"/>
          <p:nvPr/>
        </p:nvSpPr>
        <p:spPr>
          <a:xfrm>
            <a:off x="661875" y="3241400"/>
            <a:ext cx="3657300" cy="380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600" b="1" dirty="0">
                <a:solidFill>
                  <a:schemeClr val="lt2"/>
                </a:solidFill>
                <a:latin typeface="+mn-lt"/>
                <a:ea typeface="Nunito"/>
                <a:cs typeface="Nunito"/>
                <a:sym typeface="Nunito"/>
              </a:rPr>
              <a:t>Poster Category</a:t>
            </a:r>
            <a:endParaRPr sz="1500" i="1" dirty="0">
              <a:solidFill>
                <a:schemeClr val="dk1"/>
              </a:solidFill>
              <a:latin typeface="+mn-lt"/>
              <a:ea typeface="Nunito"/>
              <a:cs typeface="Nunito"/>
              <a:sym typeface="Nunito"/>
            </a:endParaRPr>
          </a:p>
        </p:txBody>
      </p:sp>
      <p:sp>
        <p:nvSpPr>
          <p:cNvPr id="125" name="Google Shape;125;p20"/>
          <p:cNvSpPr txBox="1"/>
          <p:nvPr/>
        </p:nvSpPr>
        <p:spPr>
          <a:xfrm>
            <a:off x="4502650" y="3241400"/>
            <a:ext cx="4272300" cy="380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600" b="1" dirty="0">
                <a:solidFill>
                  <a:schemeClr val="lt2"/>
                </a:solidFill>
                <a:latin typeface="+mn-lt"/>
                <a:ea typeface="Nunito"/>
                <a:cs typeface="Nunito"/>
                <a:sym typeface="Nunito"/>
              </a:rPr>
              <a:t>Paper Category</a:t>
            </a:r>
            <a:endParaRPr sz="1600" b="1" dirty="0">
              <a:solidFill>
                <a:schemeClr val="lt2"/>
              </a:solidFill>
              <a:latin typeface="+mn-lt"/>
              <a:ea typeface="Nunito"/>
              <a:cs typeface="Nunito"/>
              <a:sym typeface="Nunito"/>
            </a:endParaRPr>
          </a:p>
        </p:txBody>
      </p:sp>
      <p:sp>
        <p:nvSpPr>
          <p:cNvPr id="126" name="Google Shape;126;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1"/>
          <p:cNvSpPr txBox="1">
            <a:spLocks noGrp="1"/>
          </p:cNvSpPr>
          <p:nvPr>
            <p:ph type="title"/>
          </p:nvPr>
        </p:nvSpPr>
        <p:spPr>
          <a:xfrm>
            <a:off x="311675" y="-79789"/>
            <a:ext cx="8285700" cy="47730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solidFill>
                  <a:schemeClr val="lt2"/>
                </a:solidFill>
                <a:latin typeface="+mn-lt"/>
                <a:ea typeface="Nunito"/>
                <a:cs typeface="Nunito"/>
                <a:sym typeface="Nunito"/>
              </a:rPr>
              <a:t>Where to Begin?</a:t>
            </a:r>
            <a:endParaRPr sz="2600" b="1" dirty="0">
              <a:solidFill>
                <a:schemeClr val="lt2"/>
              </a:solidFill>
              <a:latin typeface="+mn-lt"/>
              <a:ea typeface="Nunito"/>
              <a:cs typeface="Nunito"/>
              <a:sym typeface="Nunito"/>
            </a:endParaRPr>
          </a:p>
        </p:txBody>
      </p:sp>
      <p:sp>
        <p:nvSpPr>
          <p:cNvPr id="132" name="Google Shape;132;p21"/>
          <p:cNvSpPr txBox="1">
            <a:spLocks noGrp="1"/>
          </p:cNvSpPr>
          <p:nvPr>
            <p:ph type="body" idx="1"/>
          </p:nvPr>
        </p:nvSpPr>
        <p:spPr>
          <a:xfrm>
            <a:off x="311700" y="419312"/>
            <a:ext cx="8668200" cy="374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dirty="0">
                <a:latin typeface="+mn-lt"/>
                <a:ea typeface="Nunito"/>
                <a:cs typeface="Nunito"/>
                <a:sym typeface="Nunito"/>
              </a:rPr>
              <a:t>Every scientific investigation begins with a </a:t>
            </a:r>
            <a:r>
              <a:rPr lang="en" sz="1600" b="1" dirty="0">
                <a:latin typeface="+mn-lt"/>
                <a:ea typeface="Nunito"/>
                <a:cs typeface="Nunito"/>
                <a:sym typeface="Nunito"/>
              </a:rPr>
              <a:t>question</a:t>
            </a:r>
            <a:r>
              <a:rPr lang="en" sz="1600" dirty="0">
                <a:latin typeface="+mn-lt"/>
                <a:ea typeface="Nunito"/>
                <a:cs typeface="Nunito"/>
                <a:sym typeface="Nunito"/>
              </a:rPr>
              <a:t> to be answered or a </a:t>
            </a:r>
            <a:r>
              <a:rPr lang="en" sz="1600" b="1" dirty="0">
                <a:latin typeface="+mn-lt"/>
                <a:ea typeface="Nunito"/>
                <a:cs typeface="Nunito"/>
                <a:sym typeface="Nunito"/>
              </a:rPr>
              <a:t>problem</a:t>
            </a:r>
            <a:r>
              <a:rPr lang="en" sz="1600" dirty="0">
                <a:latin typeface="+mn-lt"/>
                <a:ea typeface="Nunito"/>
                <a:cs typeface="Nunito"/>
                <a:sym typeface="Nunito"/>
              </a:rPr>
              <a:t> to be solved.</a:t>
            </a:r>
            <a:endParaRPr sz="1600" dirty="0">
              <a:latin typeface="+mn-lt"/>
              <a:ea typeface="Nunito"/>
              <a:cs typeface="Nunito"/>
              <a:sym typeface="Nunito"/>
            </a:endParaRPr>
          </a:p>
          <a:p>
            <a:pPr marL="0" lvl="0" indent="0" algn="l" rtl="0">
              <a:spcBef>
                <a:spcPts val="0"/>
              </a:spcBef>
              <a:spcAft>
                <a:spcPts val="0"/>
              </a:spcAft>
              <a:buNone/>
            </a:pPr>
            <a:r>
              <a:rPr lang="en" sz="1600" dirty="0">
                <a:latin typeface="+mn-lt"/>
                <a:ea typeface="Nunito"/>
                <a:cs typeface="Nunito"/>
                <a:sym typeface="Nunito"/>
              </a:rPr>
              <a:t>The </a:t>
            </a:r>
            <a:r>
              <a:rPr lang="en" sz="1600" b="1" dirty="0">
                <a:solidFill>
                  <a:schemeClr val="lt2"/>
                </a:solidFill>
                <a:latin typeface="+mn-lt"/>
                <a:ea typeface="Nunito"/>
                <a:cs typeface="Nunito"/>
                <a:sym typeface="Nunito"/>
              </a:rPr>
              <a:t>best</a:t>
            </a:r>
            <a:r>
              <a:rPr lang="en" sz="1600" dirty="0">
                <a:latin typeface="+mn-lt"/>
                <a:ea typeface="Nunito"/>
                <a:cs typeface="Nunito"/>
                <a:sym typeface="Nunito"/>
              </a:rPr>
              <a:t> projects originate from the individual interests and passion within each child. It is important to remind students to choose a topic that truly interests them. They will be working on it for many months!</a:t>
            </a:r>
            <a:endParaRPr sz="1600" dirty="0">
              <a:latin typeface="+mn-lt"/>
              <a:ea typeface="Nunito"/>
              <a:cs typeface="Nunito"/>
              <a:sym typeface="Nunito"/>
            </a:endParaRPr>
          </a:p>
          <a:p>
            <a:pPr marL="0" lvl="0" indent="0" algn="l" rtl="0">
              <a:spcBef>
                <a:spcPts val="0"/>
              </a:spcBef>
              <a:spcAft>
                <a:spcPts val="0"/>
              </a:spcAft>
              <a:buNone/>
            </a:pPr>
            <a:endParaRPr sz="1700" b="1" dirty="0">
              <a:solidFill>
                <a:schemeClr val="lt2"/>
              </a:solidFill>
              <a:latin typeface="+mn-lt"/>
              <a:ea typeface="Nunito"/>
              <a:cs typeface="Nunito"/>
              <a:sym typeface="Nunito"/>
            </a:endParaRPr>
          </a:p>
          <a:p>
            <a:pPr marL="0" lvl="0" indent="0" algn="l" rtl="0">
              <a:lnSpc>
                <a:spcPct val="50000"/>
              </a:lnSpc>
              <a:spcBef>
                <a:spcPts val="0"/>
              </a:spcBef>
              <a:spcAft>
                <a:spcPts val="0"/>
              </a:spcAft>
              <a:buNone/>
            </a:pPr>
            <a:r>
              <a:rPr lang="en" sz="1700" b="1" dirty="0">
                <a:solidFill>
                  <a:schemeClr val="lt2"/>
                </a:solidFill>
                <a:latin typeface="+mn-lt"/>
                <a:ea typeface="Nunito"/>
                <a:cs typeface="Nunito"/>
                <a:sym typeface="Nunito"/>
              </a:rPr>
              <a:t>Resources</a:t>
            </a:r>
            <a:endParaRPr sz="1700" b="1" dirty="0">
              <a:solidFill>
                <a:schemeClr val="lt2"/>
              </a:solidFill>
              <a:latin typeface="+mn-lt"/>
              <a:ea typeface="Nunito"/>
              <a:cs typeface="Nunito"/>
              <a:sym typeface="Nunito"/>
            </a:endParaRPr>
          </a:p>
          <a:p>
            <a:pPr marL="0" lvl="0" indent="0" algn="l" rtl="0">
              <a:spcBef>
                <a:spcPts val="0"/>
              </a:spcBef>
              <a:spcAft>
                <a:spcPts val="0"/>
              </a:spcAft>
              <a:buNone/>
            </a:pPr>
            <a:r>
              <a:rPr lang="en" sz="1600" dirty="0">
                <a:latin typeface="+mn-lt"/>
                <a:ea typeface="Nunito"/>
                <a:cs typeface="Nunito"/>
                <a:sym typeface="Nunito"/>
              </a:rPr>
              <a:t>The following websites are excellent resources for project ideas, as well as offering a lot of background on the steps of the scientific process. Some even have a questionnaire designed to lead students to topics suited to their individual </a:t>
            </a:r>
            <a:r>
              <a:rPr lang="en" sz="1600" dirty="0">
                <a:solidFill>
                  <a:schemeClr val="tx1"/>
                </a:solidFill>
                <a:latin typeface="+mn-lt"/>
                <a:ea typeface="Nunito"/>
                <a:cs typeface="Nunito"/>
                <a:sym typeface="Nunito"/>
              </a:rPr>
              <a:t>interests!</a:t>
            </a:r>
            <a:endParaRPr lang="en-US" sz="1600" dirty="0">
              <a:solidFill>
                <a:schemeClr val="tx1"/>
              </a:solidFill>
              <a:latin typeface="+mn-lt"/>
              <a:ea typeface="Nunito"/>
              <a:cs typeface="Nunito"/>
              <a:sym typeface="Nunito"/>
            </a:endParaRPr>
          </a:p>
          <a:p>
            <a:pPr marL="285750" indent="-285750"/>
            <a:r>
              <a:rPr lang="en" sz="1600" dirty="0">
                <a:solidFill>
                  <a:schemeClr val="tx2"/>
                </a:solidFill>
                <a:latin typeface="+mn-lt"/>
                <a:ea typeface="Nunito"/>
                <a:cs typeface="Nunito"/>
                <a:sym typeface="Nunito"/>
              </a:rPr>
              <a:t>www.thoughtco.com/8th-grade-science-fair-projects-609030</a:t>
            </a:r>
            <a:endParaRPr lang="en-US" sz="1600" dirty="0">
              <a:solidFill>
                <a:schemeClr val="tx2"/>
              </a:solidFill>
              <a:latin typeface="+mn-lt"/>
              <a:ea typeface="Nunito"/>
              <a:cs typeface="Nunito"/>
              <a:sym typeface="Nunito"/>
            </a:endParaRPr>
          </a:p>
          <a:p>
            <a:pPr marL="285750" indent="-285750"/>
            <a:r>
              <a:rPr lang="en-US" sz="1600" dirty="0">
                <a:solidFill>
                  <a:schemeClr val="tx2"/>
                </a:solidFill>
                <a:latin typeface="+mn-lt"/>
                <a:ea typeface="Nunito"/>
                <a:cs typeface="Nunito"/>
                <a:sym typeface="Nunito"/>
              </a:rPr>
              <a:t>www.sciencebuddies.org</a:t>
            </a:r>
          </a:p>
          <a:p>
            <a:pPr marL="285750" indent="-285750"/>
            <a:r>
              <a:rPr lang="en" sz="1600" dirty="0">
                <a:solidFill>
                  <a:schemeClr val="tx2"/>
                </a:solidFill>
                <a:latin typeface="+mn-lt"/>
                <a:ea typeface="Nunito"/>
                <a:cs typeface="Nunito"/>
                <a:sym typeface="Nunito"/>
              </a:rPr>
              <a:t>www.education.com/science-fair/middle-school</a:t>
            </a:r>
            <a:endParaRPr lang="en-US" sz="1600" dirty="0">
              <a:solidFill>
                <a:schemeClr val="tx2"/>
              </a:solidFill>
              <a:latin typeface="+mn-lt"/>
              <a:ea typeface="Nunito"/>
              <a:cs typeface="Nunito"/>
              <a:sym typeface="Nunito"/>
            </a:endParaRPr>
          </a:p>
          <a:p>
            <a:pPr marL="0" lvl="0" indent="0" algn="l" rtl="0">
              <a:spcBef>
                <a:spcPts val="0"/>
              </a:spcBef>
              <a:spcAft>
                <a:spcPts val="0"/>
              </a:spcAft>
              <a:buNone/>
            </a:pPr>
            <a:endParaRPr sz="1600" dirty="0">
              <a:solidFill>
                <a:srgbClr val="000000"/>
              </a:solidFill>
              <a:latin typeface="+mn-lt"/>
              <a:ea typeface="Nunito"/>
              <a:cs typeface="Nunito"/>
              <a:sym typeface="Nunito"/>
            </a:endParaRPr>
          </a:p>
        </p:txBody>
      </p:sp>
      <p:sp>
        <p:nvSpPr>
          <p:cNvPr id="133" name="Google Shape;133;p21"/>
          <p:cNvSpPr txBox="1">
            <a:spLocks noGrp="1"/>
          </p:cNvSpPr>
          <p:nvPr>
            <p:ph type="body" idx="1"/>
          </p:nvPr>
        </p:nvSpPr>
        <p:spPr>
          <a:xfrm>
            <a:off x="311700" y="4241180"/>
            <a:ext cx="8668200" cy="72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dirty="0">
                <a:latin typeface="+mn-lt"/>
                <a:ea typeface="Nunito"/>
                <a:cs typeface="Nunito"/>
                <a:sym typeface="Nunito"/>
              </a:rPr>
              <a:t>The list of science fair categories in the </a:t>
            </a:r>
            <a:r>
              <a:rPr lang="en" sz="1600" i="1" dirty="0">
                <a:latin typeface="+mn-lt"/>
                <a:ea typeface="Nunito"/>
                <a:cs typeface="Nunito"/>
                <a:sym typeface="Nunito"/>
              </a:rPr>
              <a:t>Policy and Procedure Manual </a:t>
            </a:r>
            <a:r>
              <a:rPr lang="en" sz="1600" dirty="0">
                <a:latin typeface="+mn-lt"/>
                <a:ea typeface="Nunito"/>
                <a:cs typeface="Nunito"/>
                <a:sym typeface="Nunito"/>
              </a:rPr>
              <a:t>may also spawn ideas</a:t>
            </a:r>
            <a:endParaRPr sz="1600" dirty="0">
              <a:latin typeface="+mn-lt"/>
              <a:ea typeface="Nunito"/>
              <a:cs typeface="Nunito"/>
              <a:sym typeface="Nunito"/>
            </a:endParaRPr>
          </a:p>
          <a:p>
            <a:pPr indent="-330200">
              <a:buSzPts val="1600"/>
              <a:buFont typeface="Nunito"/>
              <a:buChar char="●"/>
            </a:pPr>
            <a:r>
              <a:rPr lang="en" sz="1600" dirty="0">
                <a:latin typeface="+mn-lt"/>
                <a:ea typeface="Nunito"/>
                <a:cs typeface="Nunito"/>
                <a:sym typeface="Nunito"/>
              </a:rPr>
              <a:t>pp 7-9</a:t>
            </a:r>
            <a:r>
              <a:rPr lang="en-US" sz="1600" dirty="0">
                <a:latin typeface="+mn-lt"/>
                <a:ea typeface="Nunito"/>
                <a:cs typeface="Nunito"/>
                <a:sym typeface="Nunito"/>
              </a:rPr>
              <a:t>   </a:t>
            </a:r>
            <a:r>
              <a:rPr lang="en-US" sz="1600" dirty="0" err="1">
                <a:solidFill>
                  <a:srgbClr val="26A69A"/>
                </a:solidFill>
                <a:latin typeface="+mn-lt"/>
                <a:ea typeface="Nunito"/>
                <a:cs typeface="Nunito"/>
                <a:sym typeface="Nunito"/>
              </a:rPr>
              <a:t>ijas.org</a:t>
            </a:r>
            <a:r>
              <a:rPr lang="en-US" sz="1600" dirty="0">
                <a:latin typeface="+mn-lt"/>
                <a:ea typeface="Nunito"/>
                <a:cs typeface="Nunito"/>
                <a:sym typeface="Nunito"/>
              </a:rPr>
              <a:t>   (Documents Tab: </a:t>
            </a:r>
            <a:r>
              <a:rPr lang="en-US" sz="1600" i="1" dirty="0">
                <a:latin typeface="+mn-lt"/>
                <a:ea typeface="Nunito"/>
                <a:cs typeface="Nunito"/>
                <a:sym typeface="Nunito"/>
              </a:rPr>
              <a:t>Policy &amp; Procedure Manual</a:t>
            </a:r>
            <a:r>
              <a:rPr lang="en-US" sz="1600" dirty="0">
                <a:latin typeface="+mn-lt"/>
                <a:ea typeface="Nunito"/>
                <a:cs typeface="Nunito"/>
                <a:sym typeface="Nunito"/>
              </a:rPr>
              <a:t>)</a:t>
            </a:r>
          </a:p>
        </p:txBody>
      </p:sp>
      <p:sp>
        <p:nvSpPr>
          <p:cNvPr id="134" name="Google Shape;134;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2619</TotalTime>
  <Words>2921</Words>
  <Application>Microsoft Macintosh PowerPoint</Application>
  <PresentationFormat>On-screen Show (16:9)</PresentationFormat>
  <Paragraphs>312</Paragraphs>
  <Slides>20</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Old Standard TT</vt:lpstr>
      <vt:lpstr>Nunito</vt:lpstr>
      <vt:lpstr>Paperback</vt:lpstr>
      <vt:lpstr>PowerPoint Presentation</vt:lpstr>
      <vt:lpstr>Table of Contents</vt:lpstr>
      <vt:lpstr>Organization of the Science Fairs</vt:lpstr>
      <vt:lpstr>Membership Requirements</vt:lpstr>
      <vt:lpstr>Science Fair Sequence</vt:lpstr>
      <vt:lpstr>Types of Projects</vt:lpstr>
      <vt:lpstr>Comparison of Types of Investigation</vt:lpstr>
      <vt:lpstr>Types of Presentations</vt:lpstr>
      <vt:lpstr>Where to Begin?</vt:lpstr>
      <vt:lpstr>Stay Organized &amp; Break into Manageable Parts</vt:lpstr>
      <vt:lpstr>PowerPoint Presentation</vt:lpstr>
      <vt:lpstr>PowerPoint Presentation</vt:lpstr>
      <vt:lpstr>PowerPoint Presentation</vt:lpstr>
      <vt:lpstr>The Physical Arrangement of the Written Report</vt:lpstr>
      <vt:lpstr>Examples</vt:lpstr>
      <vt:lpstr>Science Fair Planning: Local Fair</vt:lpstr>
      <vt:lpstr>PowerPoint Presentation</vt:lpstr>
      <vt:lpstr>Judging</vt:lpstr>
      <vt:lpstr>Due Dates, 2023-2024</vt:lpstr>
      <vt:lpstr>JDSTA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Kathleen Winters</cp:lastModifiedBy>
  <cp:revision>65</cp:revision>
  <dcterms:modified xsi:type="dcterms:W3CDTF">2023-09-20T14:44:38Z</dcterms:modified>
</cp:coreProperties>
</file>